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notesMasterIdLst>
    <p:notesMasterId r:id="rId27"/>
  </p:notesMasterIdLst>
  <p:sldIdLst>
    <p:sldId id="278" r:id="rId2"/>
    <p:sldId id="279" r:id="rId3"/>
    <p:sldId id="257" r:id="rId4"/>
    <p:sldId id="280" r:id="rId5"/>
    <p:sldId id="258" r:id="rId6"/>
    <p:sldId id="259" r:id="rId7"/>
    <p:sldId id="281" r:id="rId8"/>
    <p:sldId id="28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62" r:id="rId23"/>
    <p:sldId id="285" r:id="rId24"/>
    <p:sldId id="286" r:id="rId25"/>
    <p:sldId id="284" r:id="rId26"/>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4" autoAdjust="0"/>
    <p:restoredTop sz="70438" autoAdjust="0"/>
  </p:normalViewPr>
  <p:slideViewPr>
    <p:cSldViewPr>
      <p:cViewPr varScale="1">
        <p:scale>
          <a:sx n="51" d="100"/>
          <a:sy n="51" d="100"/>
        </p:scale>
        <p:origin x="197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9833CBC7-1463-4399-B023-2841F8C7A581}" type="datetimeFigureOut">
              <a:rPr lang="nl-NL" smtClean="0"/>
              <a:t>19-5-2020</a:t>
            </a:fld>
            <a:endParaRPr lang="nl-NL" dirty="0"/>
          </a:p>
        </p:txBody>
      </p:sp>
      <p:sp>
        <p:nvSpPr>
          <p:cNvPr id="4" name="Tijdelijke aanduiding voor dia-afbeelding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F3994071-5B46-4788-BA56-F44B3BE2E9BA}" type="slidenum">
              <a:rPr lang="nl-NL" smtClean="0"/>
              <a:t>‹nr.›</a:t>
            </a:fld>
            <a:endParaRPr lang="nl-NL" dirty="0"/>
          </a:p>
        </p:txBody>
      </p:sp>
    </p:spTree>
    <p:extLst>
      <p:ext uri="{BB962C8B-B14F-4D97-AF65-F5344CB8AC3E}">
        <p14:creationId xmlns:p14="http://schemas.microsoft.com/office/powerpoint/2010/main" val="2054156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8" Type="http://schemas.openxmlformats.org/officeDocument/2006/relationships/hyperlink" Target="http://nl.wikipedia.org/wiki/Taboe" TargetMode="External"/><Relationship Id="rId3" Type="http://schemas.openxmlformats.org/officeDocument/2006/relationships/hyperlink" Target="http://nl.wikipedia.org/wiki/Lesbienne" TargetMode="External"/><Relationship Id="rId7" Type="http://schemas.openxmlformats.org/officeDocument/2006/relationships/hyperlink" Target="http://nl.wikipedia.org/wiki/Zonde_(religie)" TargetMode="External"/><Relationship Id="rId2" Type="http://schemas.openxmlformats.org/officeDocument/2006/relationships/slide" Target="../slides/slide21.xml"/><Relationship Id="rId1" Type="http://schemas.openxmlformats.org/officeDocument/2006/relationships/notesMaster" Target="../notesMasters/notesMaster1.xml"/><Relationship Id="rId6" Type="http://schemas.openxmlformats.org/officeDocument/2006/relationships/hyperlink" Target="http://nl.wikipedia.org/wiki/Koran" TargetMode="External"/><Relationship Id="rId5" Type="http://schemas.openxmlformats.org/officeDocument/2006/relationships/hyperlink" Target="http://nl.wikipedia.org/wiki/Bijbel_(christendom)" TargetMode="External"/><Relationship Id="rId4" Type="http://schemas.openxmlformats.org/officeDocument/2006/relationships/hyperlink" Target="http://nl.wikipedia.org/wiki/Masochisme" TargetMode="Externa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Seksualiteit behoort tot de basis</a:t>
            </a:r>
            <a:r>
              <a:rPr lang="nl-NL" baseline="0" dirty="0" smtClean="0"/>
              <a:t> van lichamelijk behoefte, onderaan de piramide. Deze basis moet altijd eerst voldoende zijn indien je naar de volgende lagen wilt. SEKSUALITEIT kent vele vormen ! Het is dus niet letterlijk zo dat iemand seks moet hebben om zich te kunnen ontplooien ! Kijkend naar de verschillende fases van seksualiteit. Deze zijn op het einde van deze PowerPoint terug te vinden. </a:t>
            </a:r>
            <a:endParaRPr lang="nl-NL" dirty="0"/>
          </a:p>
        </p:txBody>
      </p:sp>
      <p:sp>
        <p:nvSpPr>
          <p:cNvPr id="4" name="Tijdelijke aanduiding voor dianummer 3"/>
          <p:cNvSpPr>
            <a:spLocks noGrp="1"/>
          </p:cNvSpPr>
          <p:nvPr>
            <p:ph type="sldNum" sz="quarter" idx="10"/>
          </p:nvPr>
        </p:nvSpPr>
        <p:spPr/>
        <p:txBody>
          <a:bodyPr/>
          <a:lstStyle/>
          <a:p>
            <a:fld id="{F3994071-5B46-4788-BA56-F44B3BE2E9BA}" type="slidenum">
              <a:rPr lang="nl-NL" smtClean="0"/>
              <a:t>3</a:t>
            </a:fld>
            <a:endParaRPr lang="nl-NL" dirty="0"/>
          </a:p>
        </p:txBody>
      </p:sp>
    </p:spTree>
    <p:extLst>
      <p:ext uri="{BB962C8B-B14F-4D97-AF65-F5344CB8AC3E}">
        <p14:creationId xmlns:p14="http://schemas.microsoft.com/office/powerpoint/2010/main" val="4242432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3994071-5B46-4788-BA56-F44B3BE2E9BA}" type="slidenum">
              <a:rPr lang="nl-NL" smtClean="0"/>
              <a:t>14</a:t>
            </a:fld>
            <a:endParaRPr lang="nl-NL" dirty="0"/>
          </a:p>
        </p:txBody>
      </p:sp>
    </p:spTree>
    <p:extLst>
      <p:ext uri="{BB962C8B-B14F-4D97-AF65-F5344CB8AC3E}">
        <p14:creationId xmlns:p14="http://schemas.microsoft.com/office/powerpoint/2010/main" val="37890630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smtClean="0">
                <a:solidFill>
                  <a:schemeClr val="tx1"/>
                </a:solidFill>
                <a:effectLst/>
                <a:latin typeface="+mn-lt"/>
                <a:ea typeface="+mn-ea"/>
                <a:cs typeface="+mn-cs"/>
              </a:rPr>
              <a:t>Zevende fase: </a:t>
            </a:r>
            <a:r>
              <a:rPr lang="nl-NL" sz="1200" b="1" kern="1200" dirty="0" smtClean="0">
                <a:solidFill>
                  <a:schemeClr val="tx1"/>
                </a:solidFill>
                <a:effectLst/>
                <a:latin typeface="+mn-lt"/>
                <a:ea typeface="+mn-ea"/>
                <a:cs typeface="+mn-cs"/>
              </a:rPr>
              <a:t>14 (VROUWELIJK) / 16 (MANNELIJK) TOT 18 JAAR. PUBERTEIT.</a:t>
            </a:r>
            <a:endParaRPr lang="nl-NL" sz="1200" kern="1200" dirty="0" smtClean="0">
              <a:solidFill>
                <a:schemeClr val="tx1"/>
              </a:solidFill>
              <a:effectLst/>
              <a:latin typeface="+mn-lt"/>
              <a:ea typeface="+mn-ea"/>
              <a:cs typeface="+mn-cs"/>
            </a:endParaRPr>
          </a:p>
          <a:p>
            <a:r>
              <a:rPr lang="nl-NL" sz="1200" b="1" kern="1200" dirty="0" smtClean="0">
                <a:solidFill>
                  <a:schemeClr val="tx1"/>
                </a:solidFill>
                <a:effectLst/>
                <a:latin typeface="+mn-lt"/>
                <a:ea typeface="+mn-ea"/>
                <a:cs typeface="+mn-cs"/>
              </a:rPr>
              <a:t>ONTDEKKING SEKSUALITEIT.</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De zoektocht naar een eigen identiteit roept de behoefte op aan erkenning hiervan door een</a:t>
            </a:r>
          </a:p>
          <a:p>
            <a:r>
              <a:rPr lang="nl-NL" sz="1200" kern="1200" dirty="0" smtClean="0">
                <a:solidFill>
                  <a:schemeClr val="tx1"/>
                </a:solidFill>
                <a:effectLst/>
                <a:latin typeface="+mn-lt"/>
                <a:ea typeface="+mn-ea"/>
                <a:cs typeface="+mn-cs"/>
              </a:rPr>
              <a:t>ander die tevens de eenzaamheid waarin de zichzelf zoekende puber zich bevindt, oplost.</a:t>
            </a:r>
          </a:p>
          <a:p>
            <a:r>
              <a:rPr lang="nl-NL" sz="1200" kern="1200" dirty="0" smtClean="0">
                <a:solidFill>
                  <a:schemeClr val="tx1"/>
                </a:solidFill>
                <a:effectLst/>
                <a:latin typeface="+mn-lt"/>
                <a:ea typeface="+mn-ea"/>
                <a:cs typeface="+mn-cs"/>
              </a:rPr>
              <a:t>Gedurende deze fase wordt de lichamelijke aanraking steeds seksueel gekleurd. </a:t>
            </a:r>
          </a:p>
          <a:p>
            <a:r>
              <a:rPr lang="nl-NL" sz="1200" kern="1200" dirty="0" smtClean="0">
                <a:solidFill>
                  <a:schemeClr val="tx1"/>
                </a:solidFill>
                <a:effectLst/>
                <a:latin typeface="+mn-lt"/>
                <a:ea typeface="+mn-ea"/>
                <a:cs typeface="+mn-cs"/>
              </a:rPr>
              <a:t>De jongere is onzeker over hoe belangrijk hij of zij is voor leeftijdsgenoten. </a:t>
            </a:r>
          </a:p>
          <a:p>
            <a:endParaRPr lang="nl-NL" dirty="0"/>
          </a:p>
        </p:txBody>
      </p:sp>
      <p:sp>
        <p:nvSpPr>
          <p:cNvPr id="4" name="Tijdelijke aanduiding voor dianummer 3"/>
          <p:cNvSpPr>
            <a:spLocks noGrp="1"/>
          </p:cNvSpPr>
          <p:nvPr>
            <p:ph type="sldNum" sz="quarter" idx="10"/>
          </p:nvPr>
        </p:nvSpPr>
        <p:spPr/>
        <p:txBody>
          <a:bodyPr/>
          <a:lstStyle/>
          <a:p>
            <a:fld id="{F3994071-5B46-4788-BA56-F44B3BE2E9BA}" type="slidenum">
              <a:rPr lang="nl-NL" smtClean="0"/>
              <a:t>15</a:t>
            </a:fld>
            <a:endParaRPr lang="nl-NL" dirty="0"/>
          </a:p>
        </p:txBody>
      </p:sp>
    </p:spTree>
    <p:extLst>
      <p:ext uri="{BB962C8B-B14F-4D97-AF65-F5344CB8AC3E}">
        <p14:creationId xmlns:p14="http://schemas.microsoft.com/office/powerpoint/2010/main" val="7059531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kern="1200" dirty="0" smtClean="0">
                <a:solidFill>
                  <a:schemeClr val="tx1"/>
                </a:solidFill>
                <a:effectLst/>
                <a:latin typeface="+mn-lt"/>
                <a:ea typeface="+mn-ea"/>
                <a:cs typeface="+mn-cs"/>
              </a:rPr>
              <a:t> </a:t>
            </a:r>
          </a:p>
          <a:p>
            <a:r>
              <a:rPr lang="nl-NL" sz="1200" b="1" i="1" kern="1200" dirty="0" smtClean="0">
                <a:solidFill>
                  <a:schemeClr val="tx1"/>
                </a:solidFill>
                <a:effectLst/>
                <a:latin typeface="+mn-lt"/>
                <a:ea typeface="+mn-ea"/>
                <a:cs typeface="+mn-cs"/>
              </a:rPr>
              <a:t>Achtste fase: </a:t>
            </a:r>
            <a:r>
              <a:rPr lang="nl-NL" sz="1200" b="1" kern="1200" dirty="0" smtClean="0">
                <a:solidFill>
                  <a:schemeClr val="tx1"/>
                </a:solidFill>
                <a:effectLst/>
                <a:latin typeface="+mn-lt"/>
                <a:ea typeface="+mn-ea"/>
                <a:cs typeface="+mn-cs"/>
              </a:rPr>
              <a:t>18 TOT 25 JAAR. </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In deze fase zal de mens getoetst w orden op zijn of haar capaciteiten tot intimiteit in de vorm van seksualiteit. In deze fase ligt het accent op het vormen van een verbondenheid, intimiteit in een partnerrelatie.</a:t>
            </a:r>
          </a:p>
          <a:p>
            <a:r>
              <a:rPr lang="nl-NL" sz="1200" kern="1200" dirty="0" smtClean="0">
                <a:solidFill>
                  <a:schemeClr val="tx1"/>
                </a:solidFill>
                <a:effectLst/>
                <a:latin typeface="+mn-lt"/>
                <a:ea typeface="+mn-ea"/>
                <a:cs typeface="+mn-cs"/>
              </a:rPr>
              <a:t>De mens is in deze fase sterk afhankelijk van zijn ervaringen met betrekking tot het kunnen</a:t>
            </a:r>
          </a:p>
          <a:p>
            <a:r>
              <a:rPr lang="nl-NL" sz="1200" kern="1200" dirty="0" smtClean="0">
                <a:solidFill>
                  <a:schemeClr val="tx1"/>
                </a:solidFill>
                <a:effectLst/>
                <a:latin typeface="+mn-lt"/>
                <a:ea typeface="+mn-ea"/>
                <a:cs typeface="+mn-cs"/>
              </a:rPr>
              <a:t>geven en ontvangen van afhankelijkheid en veiligheid. De </a:t>
            </a:r>
            <a:r>
              <a:rPr lang="nl-NL" sz="1200" i="1" kern="1200" dirty="0" smtClean="0">
                <a:solidFill>
                  <a:schemeClr val="tx1"/>
                </a:solidFill>
                <a:effectLst/>
                <a:latin typeface="+mn-lt"/>
                <a:ea typeface="+mn-ea"/>
                <a:cs typeface="+mn-cs"/>
              </a:rPr>
              <a:t>capaciteit tot hechten </a:t>
            </a:r>
            <a:r>
              <a:rPr lang="nl-NL" sz="1200" kern="1200" dirty="0" smtClean="0">
                <a:solidFill>
                  <a:schemeClr val="tx1"/>
                </a:solidFill>
                <a:effectLst/>
                <a:latin typeface="+mn-lt"/>
                <a:ea typeface="+mn-ea"/>
                <a:cs typeface="+mn-cs"/>
              </a:rPr>
              <a:t>uit de eerste</a:t>
            </a:r>
          </a:p>
          <a:p>
            <a:r>
              <a:rPr lang="nl-NL" sz="1200" kern="1200" dirty="0" smtClean="0">
                <a:solidFill>
                  <a:schemeClr val="tx1"/>
                </a:solidFill>
                <a:effectLst/>
                <a:latin typeface="+mn-lt"/>
                <a:ea typeface="+mn-ea"/>
                <a:cs typeface="+mn-cs"/>
              </a:rPr>
              <a:t>twee fasen, de </a:t>
            </a:r>
            <a:r>
              <a:rPr lang="nl-NL" sz="1200" i="1" kern="1200" dirty="0" smtClean="0">
                <a:solidFill>
                  <a:schemeClr val="tx1"/>
                </a:solidFill>
                <a:effectLst/>
                <a:latin typeface="+mn-lt"/>
                <a:ea typeface="+mn-ea"/>
                <a:cs typeface="+mn-cs"/>
              </a:rPr>
              <a:t>capaciteit tot geven </a:t>
            </a:r>
            <a:r>
              <a:rPr lang="nl-NL" sz="1200" kern="1200" dirty="0" smtClean="0">
                <a:solidFill>
                  <a:schemeClr val="tx1"/>
                </a:solidFill>
                <a:effectLst/>
                <a:latin typeface="+mn-lt"/>
                <a:ea typeface="+mn-ea"/>
                <a:cs typeface="+mn-cs"/>
              </a:rPr>
              <a:t>uit de derde fase, de </a:t>
            </a:r>
            <a:r>
              <a:rPr lang="nl-NL" sz="1200" i="1" kern="1200" dirty="0" smtClean="0">
                <a:solidFill>
                  <a:schemeClr val="tx1"/>
                </a:solidFill>
                <a:effectLst/>
                <a:latin typeface="+mn-lt"/>
                <a:ea typeface="+mn-ea"/>
                <a:cs typeface="+mn-cs"/>
              </a:rPr>
              <a:t>capaciteit tot emotioneel contact </a:t>
            </a:r>
            <a:r>
              <a:rPr lang="nl-NL" sz="1200" kern="1200" dirty="0" smtClean="0">
                <a:solidFill>
                  <a:schemeClr val="tx1"/>
                </a:solidFill>
                <a:effectLst/>
                <a:latin typeface="+mn-lt"/>
                <a:ea typeface="+mn-ea"/>
                <a:cs typeface="+mn-cs"/>
              </a:rPr>
              <a:t>uit</a:t>
            </a:r>
          </a:p>
          <a:p>
            <a:r>
              <a:rPr lang="nl-NL" sz="1200" kern="1200" dirty="0" smtClean="0">
                <a:solidFill>
                  <a:schemeClr val="tx1"/>
                </a:solidFill>
                <a:effectLst/>
                <a:latin typeface="+mn-lt"/>
                <a:ea typeface="+mn-ea"/>
                <a:cs typeface="+mn-cs"/>
              </a:rPr>
              <a:t>de vierde fase, de </a:t>
            </a:r>
            <a:r>
              <a:rPr lang="nl-NL" sz="1200" i="1" kern="1200" dirty="0" smtClean="0">
                <a:solidFill>
                  <a:schemeClr val="tx1"/>
                </a:solidFill>
                <a:effectLst/>
                <a:latin typeface="+mn-lt"/>
                <a:ea typeface="+mn-ea"/>
                <a:cs typeface="+mn-cs"/>
              </a:rPr>
              <a:t>capaciteit tot gelijkwaardige relaties </a:t>
            </a:r>
            <a:r>
              <a:rPr lang="nl-NL" sz="1200" kern="1200" dirty="0" smtClean="0">
                <a:solidFill>
                  <a:schemeClr val="tx1"/>
                </a:solidFill>
                <a:effectLst/>
                <a:latin typeface="+mn-lt"/>
                <a:ea typeface="+mn-ea"/>
                <a:cs typeface="+mn-cs"/>
              </a:rPr>
              <a:t>uit de vijfde fase, de </a:t>
            </a:r>
            <a:r>
              <a:rPr lang="nl-NL" sz="1200" i="1" kern="1200" dirty="0" smtClean="0">
                <a:solidFill>
                  <a:schemeClr val="tx1"/>
                </a:solidFill>
                <a:effectLst/>
                <a:latin typeface="+mn-lt"/>
                <a:ea typeface="+mn-ea"/>
                <a:cs typeface="+mn-cs"/>
              </a:rPr>
              <a:t>mate van</a:t>
            </a:r>
            <a:endParaRPr lang="nl-NL" sz="1200" kern="1200" dirty="0" smtClean="0">
              <a:solidFill>
                <a:schemeClr val="tx1"/>
              </a:solidFill>
              <a:effectLst/>
              <a:latin typeface="+mn-lt"/>
              <a:ea typeface="+mn-ea"/>
              <a:cs typeface="+mn-cs"/>
            </a:endParaRPr>
          </a:p>
          <a:p>
            <a:r>
              <a:rPr lang="nl-NL" sz="1200" i="1" kern="1200" dirty="0" smtClean="0">
                <a:solidFill>
                  <a:schemeClr val="tx1"/>
                </a:solidFill>
                <a:effectLst/>
                <a:latin typeface="+mn-lt"/>
                <a:ea typeface="+mn-ea"/>
                <a:cs typeface="+mn-cs"/>
              </a:rPr>
              <a:t>gevormde eigenheid </a:t>
            </a:r>
            <a:r>
              <a:rPr lang="nl-NL" sz="1200" kern="1200" dirty="0" smtClean="0">
                <a:solidFill>
                  <a:schemeClr val="tx1"/>
                </a:solidFill>
                <a:effectLst/>
                <a:latin typeface="+mn-lt"/>
                <a:ea typeface="+mn-ea"/>
                <a:cs typeface="+mn-cs"/>
              </a:rPr>
              <a:t>uit de zesde fase en de </a:t>
            </a:r>
            <a:r>
              <a:rPr lang="nl-NL" sz="1200" i="1" kern="1200" dirty="0" smtClean="0">
                <a:solidFill>
                  <a:schemeClr val="tx1"/>
                </a:solidFill>
                <a:effectLst/>
                <a:latin typeface="+mn-lt"/>
                <a:ea typeface="+mn-ea"/>
                <a:cs typeface="+mn-cs"/>
              </a:rPr>
              <a:t>capaciteit tot seksueel contact </a:t>
            </a:r>
            <a:r>
              <a:rPr lang="nl-NL" sz="1200" kern="1200" dirty="0" smtClean="0">
                <a:solidFill>
                  <a:schemeClr val="tx1"/>
                </a:solidFill>
                <a:effectLst/>
                <a:latin typeface="+mn-lt"/>
                <a:ea typeface="+mn-ea"/>
                <a:cs typeface="+mn-cs"/>
              </a:rPr>
              <a:t>uit de zevende</a:t>
            </a:r>
          </a:p>
          <a:p>
            <a:r>
              <a:rPr lang="nl-NL" sz="1200" kern="1200" dirty="0" smtClean="0">
                <a:solidFill>
                  <a:schemeClr val="tx1"/>
                </a:solidFill>
                <a:effectLst/>
                <a:latin typeface="+mn-lt"/>
                <a:ea typeface="+mn-ea"/>
                <a:cs typeface="+mn-cs"/>
              </a:rPr>
              <a:t>fase w orden nu getoetst op hun reikwijdte. In deze fase zijn dan ook het sterkst de</a:t>
            </a:r>
          </a:p>
          <a:p>
            <a:r>
              <a:rPr lang="nl-NL" sz="1200" kern="1200" dirty="0" smtClean="0">
                <a:solidFill>
                  <a:schemeClr val="tx1"/>
                </a:solidFill>
                <a:effectLst/>
                <a:latin typeface="+mn-lt"/>
                <a:ea typeface="+mn-ea"/>
                <a:cs typeface="+mn-cs"/>
              </a:rPr>
              <a:t>verstoringen uit de vroegere fasen zichtbaar. In een partnerrelatie komen voor het eerst,</a:t>
            </a:r>
          </a:p>
          <a:p>
            <a:r>
              <a:rPr lang="nl-NL" sz="1200" kern="1200" dirty="0" smtClean="0">
                <a:solidFill>
                  <a:schemeClr val="tx1"/>
                </a:solidFill>
                <a:effectLst/>
                <a:latin typeface="+mn-lt"/>
                <a:ea typeface="+mn-ea"/>
                <a:cs typeface="+mn-cs"/>
              </a:rPr>
              <a:t>gelijktijdig, al deze fasen bloot te liggen.</a:t>
            </a:r>
          </a:p>
          <a:p>
            <a:endParaRPr lang="nl-NL" dirty="0"/>
          </a:p>
        </p:txBody>
      </p:sp>
      <p:sp>
        <p:nvSpPr>
          <p:cNvPr id="4" name="Tijdelijke aanduiding voor dianummer 3"/>
          <p:cNvSpPr>
            <a:spLocks noGrp="1"/>
          </p:cNvSpPr>
          <p:nvPr>
            <p:ph type="sldNum" sz="quarter" idx="10"/>
          </p:nvPr>
        </p:nvSpPr>
        <p:spPr/>
        <p:txBody>
          <a:bodyPr/>
          <a:lstStyle/>
          <a:p>
            <a:fld id="{F3994071-5B46-4788-BA56-F44B3BE2E9BA}" type="slidenum">
              <a:rPr lang="nl-NL" smtClean="0"/>
              <a:t>16</a:t>
            </a:fld>
            <a:endParaRPr lang="nl-NL" dirty="0"/>
          </a:p>
        </p:txBody>
      </p:sp>
    </p:spTree>
    <p:extLst>
      <p:ext uri="{BB962C8B-B14F-4D97-AF65-F5344CB8AC3E}">
        <p14:creationId xmlns:p14="http://schemas.microsoft.com/office/powerpoint/2010/main" val="10791276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smtClean="0">
                <a:solidFill>
                  <a:schemeClr val="tx1"/>
                </a:solidFill>
                <a:effectLst/>
                <a:latin typeface="+mn-lt"/>
                <a:ea typeface="+mn-ea"/>
                <a:cs typeface="+mn-cs"/>
              </a:rPr>
              <a:t>Negende fase: </a:t>
            </a:r>
            <a:r>
              <a:rPr lang="nl-NL" sz="1200" b="1" kern="1200" dirty="0" smtClean="0">
                <a:solidFill>
                  <a:schemeClr val="tx1"/>
                </a:solidFill>
                <a:effectLst/>
                <a:latin typeface="+mn-lt"/>
                <a:ea typeface="+mn-ea"/>
                <a:cs typeface="+mn-cs"/>
              </a:rPr>
              <a:t>25 TOT 35 JAAR. </a:t>
            </a:r>
            <a:endParaRPr lang="nl-NL" sz="1200" kern="1200" dirty="0" smtClean="0">
              <a:solidFill>
                <a:schemeClr val="tx1"/>
              </a:solidFill>
              <a:effectLst/>
              <a:latin typeface="+mn-lt"/>
              <a:ea typeface="+mn-ea"/>
              <a:cs typeface="+mn-cs"/>
            </a:endParaRPr>
          </a:p>
          <a:p>
            <a:r>
              <a:rPr lang="nl-NL" sz="1200" b="1" kern="1200" dirty="0" smtClean="0">
                <a:solidFill>
                  <a:schemeClr val="tx1"/>
                </a:solidFill>
                <a:effectLst/>
                <a:latin typeface="+mn-lt"/>
                <a:ea typeface="+mn-ea"/>
                <a:cs typeface="+mn-cs"/>
              </a:rPr>
              <a:t> </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Wanneer mensen gedurende deze fase duurzaam met elkaar leven ontdekken zij dat de groei van een emotionele band niet synchroon loopt met de groei van een seksuele relatie. </a:t>
            </a:r>
          </a:p>
          <a:p>
            <a:r>
              <a:rPr lang="nl-NL" sz="1200" kern="1200" dirty="0" smtClean="0">
                <a:solidFill>
                  <a:schemeClr val="tx1"/>
                </a:solidFill>
                <a:effectLst/>
                <a:latin typeface="+mn-lt"/>
                <a:ea typeface="+mn-ea"/>
                <a:cs typeface="+mn-cs"/>
              </a:rPr>
              <a:t>Wanneer de seksuele relatie zich niet synchroon aan de emotionele relatie ontwikkelt wordt dit veelal geassocieerd aan twijfel over de kracht van de emotionele binding. </a:t>
            </a:r>
          </a:p>
          <a:p>
            <a:r>
              <a:rPr lang="nl-NL" sz="1200" kern="1200" dirty="0" smtClean="0">
                <a:solidFill>
                  <a:schemeClr val="tx1"/>
                </a:solidFill>
                <a:effectLst/>
                <a:latin typeface="+mn-lt"/>
                <a:ea typeface="+mn-ea"/>
                <a:cs typeface="+mn-cs"/>
              </a:rPr>
              <a:t>In deze fase staat de voortplanting centraal.</a:t>
            </a:r>
          </a:p>
          <a:p>
            <a:endParaRPr lang="nl-NL" dirty="0"/>
          </a:p>
        </p:txBody>
      </p:sp>
      <p:sp>
        <p:nvSpPr>
          <p:cNvPr id="4" name="Tijdelijke aanduiding voor dianummer 3"/>
          <p:cNvSpPr>
            <a:spLocks noGrp="1"/>
          </p:cNvSpPr>
          <p:nvPr>
            <p:ph type="sldNum" sz="quarter" idx="10"/>
          </p:nvPr>
        </p:nvSpPr>
        <p:spPr/>
        <p:txBody>
          <a:bodyPr/>
          <a:lstStyle/>
          <a:p>
            <a:fld id="{F3994071-5B46-4788-BA56-F44B3BE2E9BA}" type="slidenum">
              <a:rPr lang="nl-NL" smtClean="0"/>
              <a:t>17</a:t>
            </a:fld>
            <a:endParaRPr lang="nl-NL" dirty="0"/>
          </a:p>
        </p:txBody>
      </p:sp>
    </p:spTree>
    <p:extLst>
      <p:ext uri="{BB962C8B-B14F-4D97-AF65-F5344CB8AC3E}">
        <p14:creationId xmlns:p14="http://schemas.microsoft.com/office/powerpoint/2010/main" val="30362473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kern="1200" dirty="0" smtClean="0">
                <a:solidFill>
                  <a:schemeClr val="tx1"/>
                </a:solidFill>
                <a:effectLst/>
                <a:latin typeface="+mn-lt"/>
                <a:ea typeface="+mn-ea"/>
                <a:cs typeface="+mn-cs"/>
              </a:rPr>
              <a:t> </a:t>
            </a:r>
          </a:p>
          <a:p>
            <a:r>
              <a:rPr lang="nl-NL" sz="1200" b="1" i="1" kern="1200" dirty="0" smtClean="0">
                <a:solidFill>
                  <a:schemeClr val="tx1"/>
                </a:solidFill>
                <a:effectLst/>
                <a:latin typeface="+mn-lt"/>
                <a:ea typeface="+mn-ea"/>
                <a:cs typeface="+mn-cs"/>
              </a:rPr>
              <a:t>Tiende fase: </a:t>
            </a:r>
            <a:r>
              <a:rPr lang="nl-NL" sz="1200" b="1" kern="1200" dirty="0" smtClean="0">
                <a:solidFill>
                  <a:schemeClr val="tx1"/>
                </a:solidFill>
                <a:effectLst/>
                <a:latin typeface="+mn-lt"/>
                <a:ea typeface="+mn-ea"/>
                <a:cs typeface="+mn-cs"/>
              </a:rPr>
              <a:t>35 TOT 45 JAAR. </a:t>
            </a:r>
            <a:endParaRPr lang="nl-NL" sz="1200" kern="1200" dirty="0" smtClean="0">
              <a:solidFill>
                <a:schemeClr val="tx1"/>
              </a:solidFill>
              <a:effectLst/>
              <a:latin typeface="+mn-lt"/>
              <a:ea typeface="+mn-ea"/>
              <a:cs typeface="+mn-cs"/>
            </a:endParaRPr>
          </a:p>
          <a:p>
            <a:r>
              <a:rPr lang="nl-NL" sz="1200" b="1" kern="1200" dirty="0" smtClean="0">
                <a:solidFill>
                  <a:schemeClr val="tx1"/>
                </a:solidFill>
                <a:effectLst/>
                <a:latin typeface="+mn-lt"/>
                <a:ea typeface="+mn-ea"/>
                <a:cs typeface="+mn-cs"/>
              </a:rPr>
              <a:t> </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In deze fase staat de mens voor de taak om echte intimiteit tot stand te brengen. </a:t>
            </a:r>
          </a:p>
          <a:p>
            <a:r>
              <a:rPr lang="nl-NL" sz="1200" kern="1200" dirty="0" smtClean="0">
                <a:solidFill>
                  <a:schemeClr val="tx1"/>
                </a:solidFill>
                <a:effectLst/>
                <a:latin typeface="+mn-lt"/>
                <a:ea typeface="+mn-ea"/>
                <a:cs typeface="+mn-cs"/>
              </a:rPr>
              <a:t>De ontdekkingen uit de vorige fase moeten nu omgezet w orden in concreet gedrag. </a:t>
            </a:r>
          </a:p>
          <a:p>
            <a:r>
              <a:rPr lang="nl-NL" sz="1200" kern="1200" dirty="0" smtClean="0">
                <a:solidFill>
                  <a:schemeClr val="tx1"/>
                </a:solidFill>
                <a:effectLst/>
                <a:latin typeface="+mn-lt"/>
                <a:ea typeface="+mn-ea"/>
                <a:cs typeface="+mn-cs"/>
              </a:rPr>
              <a:t>Er treedt een verschuiving op van lichamelijke intimiteit naar emotionele intimiteit. </a:t>
            </a:r>
            <a:endParaRPr lang="nl-NL" sz="1200" kern="1200" dirty="0">
              <a:solidFill>
                <a:schemeClr val="tx1"/>
              </a:solidFill>
              <a:effectLst/>
              <a:latin typeface="+mn-lt"/>
              <a:ea typeface="+mn-ea"/>
              <a:cs typeface="+mn-cs"/>
            </a:endParaRPr>
          </a:p>
        </p:txBody>
      </p:sp>
      <p:sp>
        <p:nvSpPr>
          <p:cNvPr id="4" name="Tijdelijke aanduiding voor dianummer 3"/>
          <p:cNvSpPr>
            <a:spLocks noGrp="1"/>
          </p:cNvSpPr>
          <p:nvPr>
            <p:ph type="sldNum" sz="quarter" idx="10"/>
          </p:nvPr>
        </p:nvSpPr>
        <p:spPr/>
        <p:txBody>
          <a:bodyPr/>
          <a:lstStyle/>
          <a:p>
            <a:fld id="{F3994071-5B46-4788-BA56-F44B3BE2E9BA}" type="slidenum">
              <a:rPr lang="nl-NL" smtClean="0"/>
              <a:t>18</a:t>
            </a:fld>
            <a:endParaRPr lang="nl-NL" dirty="0"/>
          </a:p>
        </p:txBody>
      </p:sp>
    </p:spTree>
    <p:extLst>
      <p:ext uri="{BB962C8B-B14F-4D97-AF65-F5344CB8AC3E}">
        <p14:creationId xmlns:p14="http://schemas.microsoft.com/office/powerpoint/2010/main" val="23374221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smtClean="0">
                <a:solidFill>
                  <a:schemeClr val="tx1"/>
                </a:solidFill>
                <a:effectLst/>
                <a:latin typeface="+mn-lt"/>
                <a:ea typeface="+mn-ea"/>
                <a:cs typeface="+mn-cs"/>
              </a:rPr>
              <a:t>Elfde fase: </a:t>
            </a:r>
            <a:r>
              <a:rPr lang="nl-NL" sz="1200" b="1" kern="1200" dirty="0" smtClean="0">
                <a:solidFill>
                  <a:schemeClr val="tx1"/>
                </a:solidFill>
                <a:effectLst/>
                <a:latin typeface="+mn-lt"/>
                <a:ea typeface="+mn-ea"/>
                <a:cs typeface="+mn-cs"/>
              </a:rPr>
              <a:t>45 TOT 65 JAAR. </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De balans ten opzichte van intimiteit is opgemaakt. In deze fase zullen de consequenties van</a:t>
            </a:r>
          </a:p>
          <a:p>
            <a:r>
              <a:rPr lang="nl-NL" sz="1200" kern="1200" dirty="0" smtClean="0">
                <a:solidFill>
                  <a:schemeClr val="tx1"/>
                </a:solidFill>
                <a:effectLst/>
                <a:latin typeface="+mn-lt"/>
                <a:ea typeface="+mn-ea"/>
                <a:cs typeface="+mn-cs"/>
              </a:rPr>
              <a:t>deze balans centraal staan. </a:t>
            </a:r>
          </a:p>
          <a:p>
            <a:r>
              <a:rPr lang="nl-NL" sz="1200" kern="1200" dirty="0" smtClean="0">
                <a:solidFill>
                  <a:schemeClr val="tx1"/>
                </a:solidFill>
                <a:effectLst/>
                <a:latin typeface="+mn-lt"/>
                <a:ea typeface="+mn-ea"/>
                <a:cs typeface="+mn-cs"/>
              </a:rPr>
              <a:t>Er zal een hernieuw de belangstelling voor seksualiteit ontstaan, die al dan niet</a:t>
            </a:r>
          </a:p>
          <a:p>
            <a:r>
              <a:rPr lang="nl-NL" sz="1200" kern="1200" dirty="0" smtClean="0">
                <a:solidFill>
                  <a:schemeClr val="tx1"/>
                </a:solidFill>
                <a:effectLst/>
                <a:latin typeface="+mn-lt"/>
                <a:ea typeface="+mn-ea"/>
                <a:cs typeface="+mn-cs"/>
              </a:rPr>
              <a:t>buiten een partnerrelatie zal w orden onderzocht. Intimiteit gaat meer losgekoppeld w orden</a:t>
            </a:r>
          </a:p>
          <a:p>
            <a:r>
              <a:rPr lang="nl-NL" sz="1200" kern="1200" dirty="0" smtClean="0">
                <a:solidFill>
                  <a:schemeClr val="tx1"/>
                </a:solidFill>
                <a:effectLst/>
                <a:latin typeface="+mn-lt"/>
                <a:ea typeface="+mn-ea"/>
                <a:cs typeface="+mn-cs"/>
              </a:rPr>
              <a:t>van seksualiteit, het krijgt weer zijn bredere karakter van voor de adolescentie</a:t>
            </a:r>
          </a:p>
          <a:p>
            <a:endParaRPr lang="nl-NL" dirty="0"/>
          </a:p>
        </p:txBody>
      </p:sp>
      <p:sp>
        <p:nvSpPr>
          <p:cNvPr id="4" name="Tijdelijke aanduiding voor dianummer 3"/>
          <p:cNvSpPr>
            <a:spLocks noGrp="1"/>
          </p:cNvSpPr>
          <p:nvPr>
            <p:ph type="sldNum" sz="quarter" idx="10"/>
          </p:nvPr>
        </p:nvSpPr>
        <p:spPr/>
        <p:txBody>
          <a:bodyPr/>
          <a:lstStyle/>
          <a:p>
            <a:fld id="{F3994071-5B46-4788-BA56-F44B3BE2E9BA}" type="slidenum">
              <a:rPr lang="nl-NL" smtClean="0"/>
              <a:t>19</a:t>
            </a:fld>
            <a:endParaRPr lang="nl-NL" dirty="0"/>
          </a:p>
        </p:txBody>
      </p:sp>
    </p:spTree>
    <p:extLst>
      <p:ext uri="{BB962C8B-B14F-4D97-AF65-F5344CB8AC3E}">
        <p14:creationId xmlns:p14="http://schemas.microsoft.com/office/powerpoint/2010/main" val="3369989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smtClean="0">
                <a:solidFill>
                  <a:schemeClr val="tx1"/>
                </a:solidFill>
                <a:effectLst/>
                <a:latin typeface="+mn-lt"/>
                <a:ea typeface="+mn-ea"/>
                <a:cs typeface="+mn-cs"/>
              </a:rPr>
              <a:t>Twaalfde fase: </a:t>
            </a:r>
            <a:r>
              <a:rPr lang="nl-NL" sz="1200" b="1" kern="1200" dirty="0" smtClean="0">
                <a:solidFill>
                  <a:schemeClr val="tx1"/>
                </a:solidFill>
                <a:effectLst/>
                <a:latin typeface="+mn-lt"/>
                <a:ea typeface="+mn-ea"/>
                <a:cs typeface="+mn-cs"/>
              </a:rPr>
              <a:t>65 JAAR TOT 75 JAAR. </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 </a:t>
            </a:r>
          </a:p>
          <a:p>
            <a:r>
              <a:rPr lang="nl-NL" sz="1200" kern="1200" dirty="0" smtClean="0">
                <a:solidFill>
                  <a:schemeClr val="tx1"/>
                </a:solidFill>
                <a:effectLst/>
                <a:latin typeface="+mn-lt"/>
                <a:ea typeface="+mn-ea"/>
                <a:cs typeface="+mn-cs"/>
              </a:rPr>
              <a:t>De intimiteit staat meer in het kader van veiligheid en geborgenheid. Een belangrijke bedreiging in deze fase is de gezondheidstoestand van de mens. Deze</a:t>
            </a:r>
          </a:p>
          <a:p>
            <a:r>
              <a:rPr lang="nl-NL" sz="1200" kern="1200" dirty="0" smtClean="0">
                <a:solidFill>
                  <a:schemeClr val="tx1"/>
                </a:solidFill>
                <a:effectLst/>
                <a:latin typeface="+mn-lt"/>
                <a:ea typeface="+mn-ea"/>
                <a:cs typeface="+mn-cs"/>
              </a:rPr>
              <a:t>gezondheid en de lichamelijke mogelijkheden nemen af. </a:t>
            </a:r>
          </a:p>
          <a:p>
            <a:r>
              <a:rPr lang="nl-NL" sz="1200" kern="1200" dirty="0" smtClean="0">
                <a:solidFill>
                  <a:schemeClr val="tx1"/>
                </a:solidFill>
                <a:effectLst/>
                <a:latin typeface="+mn-lt"/>
                <a:ea typeface="+mn-ea"/>
                <a:cs typeface="+mn-cs"/>
              </a:rPr>
              <a:t> </a:t>
            </a:r>
          </a:p>
          <a:p>
            <a:r>
              <a:rPr lang="nl-NL" sz="1200" b="1" i="1" kern="1200" dirty="0" smtClean="0">
                <a:solidFill>
                  <a:schemeClr val="tx1"/>
                </a:solidFill>
                <a:effectLst/>
                <a:latin typeface="+mn-lt"/>
                <a:ea typeface="+mn-ea"/>
                <a:cs typeface="+mn-cs"/>
              </a:rPr>
              <a:t>Dertiende fase: </a:t>
            </a:r>
            <a:r>
              <a:rPr lang="nl-NL" sz="1200" b="1" kern="1200" dirty="0" smtClean="0">
                <a:solidFill>
                  <a:schemeClr val="tx1"/>
                </a:solidFill>
                <a:effectLst/>
                <a:latin typeface="+mn-lt"/>
                <a:ea typeface="+mn-ea"/>
                <a:cs typeface="+mn-cs"/>
              </a:rPr>
              <a:t>75 JAAR TOT DE DOOD. </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De lichamelijke vermogens nemen af. De zintuiglijke ervaringen worden gehinderd door</a:t>
            </a:r>
          </a:p>
          <a:p>
            <a:r>
              <a:rPr lang="nl-NL" sz="1200" kern="1200" dirty="0" smtClean="0">
                <a:solidFill>
                  <a:schemeClr val="tx1"/>
                </a:solidFill>
                <a:effectLst/>
                <a:latin typeface="+mn-lt"/>
                <a:ea typeface="+mn-ea"/>
                <a:cs typeface="+mn-cs"/>
              </a:rPr>
              <a:t>aftakeling van de zintuigen. De autonomie van de mens neemt af in lichamelijke zin, zonder dat de geest hiermee synchroon loopt. Steeds vaker zal het voorkomen dat lichamelijk contact in het licht zal staan van het doen </a:t>
            </a:r>
            <a:r>
              <a:rPr lang="nl-NL" sz="1200" i="1" kern="1200" dirty="0" smtClean="0">
                <a:solidFill>
                  <a:schemeClr val="tx1"/>
                </a:solidFill>
                <a:effectLst/>
                <a:latin typeface="+mn-lt"/>
                <a:ea typeface="+mn-ea"/>
                <a:cs typeface="+mn-cs"/>
              </a:rPr>
              <a:t>opheffen van hulpeloosheid</a:t>
            </a:r>
            <a:r>
              <a:rPr lang="nl-NL" sz="1200" kern="1200" dirty="0" smtClean="0">
                <a:solidFill>
                  <a:schemeClr val="tx1"/>
                </a:solidFill>
                <a:effectLst/>
                <a:latin typeface="+mn-lt"/>
                <a:ea typeface="+mn-ea"/>
                <a:cs typeface="+mn-cs"/>
              </a:rPr>
              <a:t>. De hulpeloosheid neemt met de jaren toe en capaciteit tot intimiteit neemt af.</a:t>
            </a:r>
          </a:p>
          <a:p>
            <a:endParaRPr lang="nl-NL" dirty="0"/>
          </a:p>
        </p:txBody>
      </p:sp>
      <p:sp>
        <p:nvSpPr>
          <p:cNvPr id="4" name="Tijdelijke aanduiding voor dianummer 3"/>
          <p:cNvSpPr>
            <a:spLocks noGrp="1"/>
          </p:cNvSpPr>
          <p:nvPr>
            <p:ph type="sldNum" sz="quarter" idx="10"/>
          </p:nvPr>
        </p:nvSpPr>
        <p:spPr/>
        <p:txBody>
          <a:bodyPr/>
          <a:lstStyle/>
          <a:p>
            <a:fld id="{F3994071-5B46-4788-BA56-F44B3BE2E9BA}" type="slidenum">
              <a:rPr lang="nl-NL" smtClean="0"/>
              <a:t>20</a:t>
            </a:fld>
            <a:endParaRPr lang="nl-NL" dirty="0"/>
          </a:p>
        </p:txBody>
      </p:sp>
    </p:spTree>
    <p:extLst>
      <p:ext uri="{BB962C8B-B14F-4D97-AF65-F5344CB8AC3E}">
        <p14:creationId xmlns:p14="http://schemas.microsoft.com/office/powerpoint/2010/main" val="4109302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Uit vooral Amerikaanse onderzoeken blijkt dat je nu veel meer seks in de media tegenkomt dan vroeger. Seks wordt nu ook veel nadrukkelijker in beeld gebracht. En met de komst van internet is dit alleen maar erger geworden. Met een paar muisklikken is seks en erotiek voor iedereen bereikbaar. Ook blijkt dat seks en erotiek in de media erg verschillend zijn van de werkelijkheid. Bijvoorbeeld: </a:t>
            </a:r>
            <a:br>
              <a:rPr lang="nl-NL" dirty="0" smtClean="0"/>
            </a:br>
            <a:endParaRPr lang="nl-NL" dirty="0" smtClean="0"/>
          </a:p>
          <a:p>
            <a:r>
              <a:rPr lang="nl-NL" dirty="0" smtClean="0"/>
              <a:t>Vrouwen zijn vaker naakt te zien dan mannen</a:t>
            </a:r>
          </a:p>
          <a:p>
            <a:r>
              <a:rPr lang="nl-NL" dirty="0" smtClean="0"/>
              <a:t>Mannen zijn vaak dominant bij seksueel geladen gedrag en vrouwen meestal onderdanig</a:t>
            </a:r>
          </a:p>
          <a:p>
            <a:r>
              <a:rPr lang="nl-NL" dirty="0" smtClean="0"/>
              <a:t>Vrouwen gedragen zich vaker uitnodigend of provocerend dan mannen </a:t>
            </a:r>
          </a:p>
          <a:p>
            <a:r>
              <a:rPr lang="nl-NL" b="1" dirty="0" smtClean="0"/>
              <a:t>Verschillen</a:t>
            </a:r>
          </a:p>
          <a:p>
            <a:r>
              <a:rPr lang="nl-NL" dirty="0" smtClean="0"/>
              <a:t>Kortom vrouwen worden in de media vaak als lustobject voor mannen gepresenteerd. Andere verschillen tussen seks in de media en in het echt zijn:</a:t>
            </a:r>
          </a:p>
          <a:p>
            <a:r>
              <a:rPr lang="nl-NL" dirty="0" smtClean="0"/>
              <a:t>Personen die seksuele handelingen met elkaar verrichten hebben bijna nooit een vaste relatie</a:t>
            </a:r>
          </a:p>
          <a:p>
            <a:r>
              <a:rPr lang="nl-NL" dirty="0" smtClean="0"/>
              <a:t>Personen die aan seks doen zijn vooral jong, slank en succesvol</a:t>
            </a:r>
          </a:p>
          <a:p>
            <a:r>
              <a:rPr lang="nl-NL" dirty="0" smtClean="0"/>
              <a:t>Het gaat vaker om het seksuele genot dan om een uiting van liefde</a:t>
            </a:r>
          </a:p>
          <a:p>
            <a:r>
              <a:rPr lang="nl-NL" dirty="0" smtClean="0"/>
              <a:t>Personen die aan seks doen, genieten daar bijna altijd van</a:t>
            </a:r>
          </a:p>
          <a:p>
            <a:r>
              <a:rPr lang="nl-NL" dirty="0" smtClean="0"/>
              <a:t>Negatieve gevolgen van seks, zoals ongewenst zwanger worden en geslachtsziektes laten ze bijna nooit zien</a:t>
            </a:r>
          </a:p>
          <a:p>
            <a:r>
              <a:rPr lang="nl-NL" dirty="0" smtClean="0"/>
              <a:t>Bewust veilig vrijen laten ze bijna nooit zien</a:t>
            </a:r>
          </a:p>
          <a:p>
            <a:endParaRPr lang="nl-NL" sz="1200" u="none" kern="1200" dirty="0" smtClean="0">
              <a:solidFill>
                <a:schemeClr val="tx1"/>
              </a:solidFill>
              <a:effectLst/>
              <a:latin typeface="+mn-lt"/>
              <a:ea typeface="+mn-ea"/>
              <a:cs typeface="+mn-cs"/>
            </a:endParaRPr>
          </a:p>
          <a:p>
            <a:endParaRPr lang="nl-NL" sz="1200" u="none" kern="1200" dirty="0" smtClean="0">
              <a:solidFill>
                <a:schemeClr val="tx1"/>
              </a:solidFill>
              <a:effectLst/>
              <a:latin typeface="+mn-lt"/>
              <a:ea typeface="+mn-ea"/>
              <a:cs typeface="+mn-cs"/>
            </a:endParaRPr>
          </a:p>
          <a:p>
            <a:r>
              <a:rPr lang="nl-NL" sz="1200" u="none" kern="1200" dirty="0" smtClean="0">
                <a:solidFill>
                  <a:schemeClr val="tx1"/>
                </a:solidFill>
                <a:effectLst/>
                <a:latin typeface="+mn-lt"/>
                <a:ea typeface="+mn-ea"/>
                <a:cs typeface="+mn-cs"/>
              </a:rPr>
              <a:t>Mensen die zich seksueel aangetrokken voelen tot de andere sekse, zijn heteroseksueel. Mensen die zich tot dezelfde sekse voelen aangetrokken worden homoseksueel genoemd, waarbij vrouwen doorgaans </a:t>
            </a:r>
            <a:r>
              <a:rPr lang="nl-NL" sz="1200" u="none" strike="noStrike" kern="1200" dirty="0" smtClean="0">
                <a:solidFill>
                  <a:schemeClr val="tx1"/>
                </a:solidFill>
                <a:effectLst/>
                <a:latin typeface="+mn-lt"/>
                <a:ea typeface="+mn-ea"/>
                <a:cs typeface="+mn-cs"/>
                <a:hlinkClick r:id="rId3" tooltip="Lesbienne"/>
              </a:rPr>
              <a:t>lesbiennes</a:t>
            </a:r>
            <a:r>
              <a:rPr lang="nl-NL" sz="1200" u="none" kern="1200" dirty="0" smtClean="0">
                <a:solidFill>
                  <a:schemeClr val="tx1"/>
                </a:solidFill>
                <a:effectLst/>
                <a:latin typeface="+mn-lt"/>
                <a:ea typeface="+mn-ea"/>
                <a:cs typeface="+mn-cs"/>
              </a:rPr>
              <a:t> genoemd worden. Er bestaan ook biseksuele mensen, die zich aangetrokken voelen tot beide seksen.</a:t>
            </a:r>
          </a:p>
          <a:p>
            <a:r>
              <a:rPr lang="nl-NL" sz="1200" u="none" kern="1200" dirty="0" smtClean="0">
                <a:solidFill>
                  <a:schemeClr val="tx1"/>
                </a:solidFill>
                <a:effectLst/>
                <a:latin typeface="+mn-lt"/>
                <a:ea typeface="+mn-ea"/>
                <a:cs typeface="+mn-cs"/>
              </a:rPr>
              <a:t>Mensen die geen gevoelens hebben op het gebied van seksualiteit worden aseksueel of ook wel non-</a:t>
            </a:r>
            <a:r>
              <a:rPr lang="nl-NL" sz="1200" u="none" kern="1200" dirty="0" err="1" smtClean="0">
                <a:solidFill>
                  <a:schemeClr val="tx1"/>
                </a:solidFill>
                <a:effectLst/>
                <a:latin typeface="+mn-lt"/>
                <a:ea typeface="+mn-ea"/>
                <a:cs typeface="+mn-cs"/>
              </a:rPr>
              <a:t>libidoïst</a:t>
            </a:r>
            <a:r>
              <a:rPr lang="nl-NL" sz="1200" u="none" kern="1200" dirty="0" smtClean="0">
                <a:solidFill>
                  <a:schemeClr val="tx1"/>
                </a:solidFill>
                <a:effectLst/>
                <a:latin typeface="+mn-lt"/>
                <a:ea typeface="+mn-ea"/>
                <a:cs typeface="+mn-cs"/>
              </a:rPr>
              <a:t> genoemd. Interseksueel zijn mensen van wie de uiterlijke geslachtskenmerken bij de geboorte onduidelijk waren. </a:t>
            </a:r>
          </a:p>
          <a:p>
            <a:r>
              <a:rPr lang="nl-NL" sz="1200" u="none" kern="1200" dirty="0" smtClean="0">
                <a:solidFill>
                  <a:schemeClr val="tx1"/>
                </a:solidFill>
                <a:effectLst/>
                <a:latin typeface="+mn-lt"/>
                <a:ea typeface="+mn-ea"/>
                <a:cs typeface="+mn-cs"/>
              </a:rPr>
              <a:t> </a:t>
            </a:r>
          </a:p>
          <a:p>
            <a:r>
              <a:rPr lang="nl-NL" sz="1200" u="none" kern="1200" dirty="0" smtClean="0">
                <a:solidFill>
                  <a:schemeClr val="tx1"/>
                </a:solidFill>
                <a:effectLst/>
                <a:latin typeface="+mn-lt"/>
                <a:ea typeface="+mn-ea"/>
                <a:cs typeface="+mn-cs"/>
              </a:rPr>
              <a:t>Seksuele gedragingen of fantasieën die over het algemeen als afwijkend van de heersende normen worden beschouwd, worden geschaard onder de noemer </a:t>
            </a:r>
            <a:r>
              <a:rPr lang="nl-NL" sz="1200" u="none" kern="1200" dirty="0" err="1" smtClean="0">
                <a:solidFill>
                  <a:schemeClr val="tx1"/>
                </a:solidFill>
                <a:effectLst/>
                <a:latin typeface="+mn-lt"/>
                <a:ea typeface="+mn-ea"/>
                <a:cs typeface="+mn-cs"/>
              </a:rPr>
              <a:t>parafilie</a:t>
            </a:r>
            <a:r>
              <a:rPr lang="nl-NL" sz="1200" u="none" kern="1200" dirty="0" smtClean="0">
                <a:solidFill>
                  <a:schemeClr val="tx1"/>
                </a:solidFill>
                <a:effectLst/>
                <a:latin typeface="+mn-lt"/>
                <a:ea typeface="+mn-ea"/>
                <a:cs typeface="+mn-cs"/>
              </a:rPr>
              <a:t>. Vormen hiervan zijn onder andere:</a:t>
            </a:r>
          </a:p>
          <a:p>
            <a:pPr lvl="0"/>
            <a:r>
              <a:rPr lang="nl-NL" sz="1200" u="none" kern="1200" dirty="0" err="1" smtClean="0">
                <a:solidFill>
                  <a:schemeClr val="tx1"/>
                </a:solidFill>
                <a:effectLst/>
                <a:latin typeface="+mn-lt"/>
                <a:ea typeface="+mn-ea"/>
                <a:cs typeface="+mn-cs"/>
              </a:rPr>
              <a:t>gerontofilie</a:t>
            </a:r>
            <a:r>
              <a:rPr lang="nl-NL" sz="1200" u="none" kern="1200" dirty="0" smtClean="0">
                <a:solidFill>
                  <a:schemeClr val="tx1"/>
                </a:solidFill>
                <a:effectLst/>
                <a:latin typeface="+mn-lt"/>
                <a:ea typeface="+mn-ea"/>
                <a:cs typeface="+mn-cs"/>
              </a:rPr>
              <a:t> - seksuele aantrekking tot ouderen</a:t>
            </a:r>
          </a:p>
          <a:p>
            <a:pPr lvl="0"/>
            <a:r>
              <a:rPr lang="nl-NL" sz="1200" u="none" strike="noStrike" kern="1200" dirty="0" smtClean="0">
                <a:solidFill>
                  <a:schemeClr val="tx1"/>
                </a:solidFill>
                <a:effectLst/>
                <a:latin typeface="+mn-lt"/>
                <a:ea typeface="+mn-ea"/>
                <a:cs typeface="+mn-cs"/>
                <a:hlinkClick r:id="rId4" tooltip="Masochisme"/>
              </a:rPr>
              <a:t>masochisme</a:t>
            </a:r>
            <a:r>
              <a:rPr lang="nl-NL" sz="1200" u="none" kern="1200" dirty="0" smtClean="0">
                <a:solidFill>
                  <a:schemeClr val="tx1"/>
                </a:solidFill>
                <a:effectLst/>
                <a:latin typeface="+mn-lt"/>
                <a:ea typeface="+mn-ea"/>
                <a:cs typeface="+mn-cs"/>
              </a:rPr>
              <a:t> - het genieten van het ondergaan van vernedering en pijn</a:t>
            </a:r>
          </a:p>
          <a:p>
            <a:pPr lvl="0"/>
            <a:r>
              <a:rPr lang="nl-NL" sz="1200" u="none" kern="1200" dirty="0" smtClean="0">
                <a:solidFill>
                  <a:schemeClr val="tx1"/>
                </a:solidFill>
                <a:effectLst/>
                <a:latin typeface="+mn-lt"/>
                <a:ea typeface="+mn-ea"/>
                <a:cs typeface="+mn-cs"/>
              </a:rPr>
              <a:t>necrofilie - seksuele aantrekking tot en handelingen met een overleden persoon</a:t>
            </a:r>
          </a:p>
          <a:p>
            <a:pPr lvl="0"/>
            <a:r>
              <a:rPr lang="nl-NL" sz="1200" u="none" kern="1200" dirty="0" smtClean="0">
                <a:solidFill>
                  <a:schemeClr val="tx1"/>
                </a:solidFill>
                <a:effectLst/>
                <a:latin typeface="+mn-lt"/>
                <a:ea typeface="+mn-ea"/>
                <a:cs typeface="+mn-cs"/>
              </a:rPr>
              <a:t> </a:t>
            </a:r>
          </a:p>
          <a:p>
            <a:pPr lvl="0"/>
            <a:r>
              <a:rPr lang="nl-NL" sz="1200" u="none" kern="1200" dirty="0" smtClean="0">
                <a:solidFill>
                  <a:schemeClr val="tx1"/>
                </a:solidFill>
                <a:effectLst/>
                <a:latin typeface="+mn-lt"/>
                <a:ea typeface="+mn-ea"/>
                <a:cs typeface="+mn-cs"/>
              </a:rPr>
              <a:t>In discussies over pedofilie maakt men ook wel een onderscheid tussen pedofilie als het 'verlangen naar seksueel contact' met kinderen en pedoseksualiteit als het 'daadwerkelijk hebben van seks' met kinderen.</a:t>
            </a:r>
          </a:p>
          <a:p>
            <a:r>
              <a:rPr lang="nl-NL" sz="1200" u="none" kern="1200" dirty="0" smtClean="0">
                <a:solidFill>
                  <a:schemeClr val="tx1"/>
                </a:solidFill>
                <a:effectLst/>
                <a:latin typeface="+mn-lt"/>
                <a:ea typeface="+mn-ea"/>
                <a:cs typeface="+mn-cs"/>
              </a:rPr>
              <a:t> </a:t>
            </a:r>
          </a:p>
          <a:p>
            <a:r>
              <a:rPr lang="nl-NL" sz="1200" u="none" kern="1200" dirty="0" smtClean="0">
                <a:solidFill>
                  <a:schemeClr val="tx1"/>
                </a:solidFill>
                <a:effectLst/>
                <a:latin typeface="+mn-lt"/>
                <a:ea typeface="+mn-ea"/>
                <a:cs typeface="+mn-cs"/>
              </a:rPr>
              <a:t> </a:t>
            </a:r>
          </a:p>
          <a:p>
            <a:r>
              <a:rPr lang="nl-NL" sz="1200" u="none" kern="1200" dirty="0" smtClean="0">
                <a:solidFill>
                  <a:schemeClr val="tx1"/>
                </a:solidFill>
                <a:effectLst/>
                <a:latin typeface="+mn-lt"/>
                <a:ea typeface="+mn-ea"/>
                <a:cs typeface="+mn-cs"/>
              </a:rPr>
              <a:t>Zo bestempelen bijvoorbeeld de </a:t>
            </a:r>
            <a:r>
              <a:rPr lang="nl-NL" sz="1200" u="none" strike="noStrike" kern="1200" dirty="0" smtClean="0">
                <a:solidFill>
                  <a:schemeClr val="tx1"/>
                </a:solidFill>
                <a:effectLst/>
                <a:latin typeface="+mn-lt"/>
                <a:ea typeface="+mn-ea"/>
                <a:cs typeface="+mn-cs"/>
                <a:hlinkClick r:id="rId5" tooltip="Bijbel (christendom)"/>
              </a:rPr>
              <a:t>Bijbel</a:t>
            </a:r>
            <a:r>
              <a:rPr lang="nl-NL" sz="1200" u="none" kern="1200" dirty="0" smtClean="0">
                <a:solidFill>
                  <a:schemeClr val="tx1"/>
                </a:solidFill>
                <a:effectLst/>
                <a:latin typeface="+mn-lt"/>
                <a:ea typeface="+mn-ea"/>
                <a:cs typeface="+mn-cs"/>
              </a:rPr>
              <a:t> of de </a:t>
            </a:r>
            <a:r>
              <a:rPr lang="nl-NL" sz="1200" u="none" strike="noStrike" kern="1200" dirty="0" smtClean="0">
                <a:solidFill>
                  <a:schemeClr val="tx1"/>
                </a:solidFill>
                <a:effectLst/>
                <a:latin typeface="+mn-lt"/>
                <a:ea typeface="+mn-ea"/>
                <a:cs typeface="+mn-cs"/>
                <a:hlinkClick r:id="rId6" tooltip="Koran"/>
              </a:rPr>
              <a:t>Koran</a:t>
            </a:r>
            <a:r>
              <a:rPr lang="nl-NL" sz="1200" u="none" kern="1200" dirty="0" smtClean="0">
                <a:solidFill>
                  <a:schemeClr val="tx1"/>
                </a:solidFill>
                <a:effectLst/>
                <a:latin typeface="+mn-lt"/>
                <a:ea typeface="+mn-ea"/>
                <a:cs typeface="+mn-cs"/>
              </a:rPr>
              <a:t> allerlei seksuele handelingen en gedragingen als </a:t>
            </a:r>
            <a:r>
              <a:rPr lang="nl-NL" sz="1200" u="none" strike="noStrike" kern="1200" dirty="0" smtClean="0">
                <a:solidFill>
                  <a:schemeClr val="tx1"/>
                </a:solidFill>
                <a:effectLst/>
                <a:latin typeface="+mn-lt"/>
                <a:ea typeface="+mn-ea"/>
                <a:cs typeface="+mn-cs"/>
                <a:hlinkClick r:id="rId7" tooltip="Zonde (religie)"/>
              </a:rPr>
              <a:t>zondig</a:t>
            </a:r>
            <a:r>
              <a:rPr lang="nl-NL" sz="1200" u="none" kern="1200" dirty="0" smtClean="0">
                <a:solidFill>
                  <a:schemeClr val="tx1"/>
                </a:solidFill>
                <a:effectLst/>
                <a:latin typeface="+mn-lt"/>
                <a:ea typeface="+mn-ea"/>
                <a:cs typeface="+mn-cs"/>
              </a:rPr>
              <a:t> en is het openlijk spreken over seksualiteit daardoor vaak een </a:t>
            </a:r>
            <a:r>
              <a:rPr lang="nl-NL" sz="1200" u="none" strike="noStrike" kern="1200" dirty="0" smtClean="0">
                <a:solidFill>
                  <a:schemeClr val="tx1"/>
                </a:solidFill>
                <a:effectLst/>
                <a:latin typeface="+mn-lt"/>
                <a:ea typeface="+mn-ea"/>
                <a:cs typeface="+mn-cs"/>
                <a:hlinkClick r:id="rId8" tooltip="Taboe"/>
              </a:rPr>
              <a:t>taboe</a:t>
            </a:r>
            <a:r>
              <a:rPr lang="nl-NL" sz="1200" u="none" kern="1200" dirty="0" smtClean="0">
                <a:solidFill>
                  <a:schemeClr val="tx1"/>
                </a:solidFill>
                <a:effectLst/>
                <a:latin typeface="+mn-lt"/>
                <a:ea typeface="+mn-ea"/>
                <a:cs typeface="+mn-cs"/>
              </a:rPr>
              <a:t>.</a:t>
            </a:r>
          </a:p>
          <a:p>
            <a:r>
              <a:rPr lang="nl-NL" sz="1200" u="none" kern="1200" dirty="0" smtClean="0">
                <a:solidFill>
                  <a:schemeClr val="tx1"/>
                </a:solidFill>
                <a:effectLst/>
                <a:latin typeface="+mn-lt"/>
                <a:ea typeface="+mn-ea"/>
                <a:cs typeface="+mn-cs"/>
              </a:rPr>
              <a:t> </a:t>
            </a:r>
          </a:p>
          <a:p>
            <a:endParaRPr lang="nl-NL" u="none" dirty="0">
              <a:solidFill>
                <a:schemeClr val="tx1"/>
              </a:solidFill>
            </a:endParaRPr>
          </a:p>
        </p:txBody>
      </p:sp>
      <p:sp>
        <p:nvSpPr>
          <p:cNvPr id="4" name="Tijdelijke aanduiding voor dianummer 3"/>
          <p:cNvSpPr>
            <a:spLocks noGrp="1"/>
          </p:cNvSpPr>
          <p:nvPr>
            <p:ph type="sldNum" sz="quarter" idx="10"/>
          </p:nvPr>
        </p:nvSpPr>
        <p:spPr/>
        <p:txBody>
          <a:bodyPr/>
          <a:lstStyle/>
          <a:p>
            <a:fld id="{F3994071-5B46-4788-BA56-F44B3BE2E9BA}" type="slidenum">
              <a:rPr lang="nl-NL" smtClean="0"/>
              <a:t>21</a:t>
            </a:fld>
            <a:endParaRPr lang="nl-NL" dirty="0"/>
          </a:p>
        </p:txBody>
      </p:sp>
    </p:spTree>
    <p:extLst>
      <p:ext uri="{BB962C8B-B14F-4D97-AF65-F5344CB8AC3E}">
        <p14:creationId xmlns:p14="http://schemas.microsoft.com/office/powerpoint/2010/main" val="23461842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smtClean="0">
                <a:solidFill>
                  <a:schemeClr val="tx1"/>
                </a:solidFill>
                <a:effectLst/>
                <a:latin typeface="+mn-lt"/>
                <a:ea typeface="+mn-ea"/>
                <a:cs typeface="+mn-cs"/>
              </a:rPr>
              <a:t>Gepaste bejegening van de zorgvrager</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 </a:t>
            </a:r>
          </a:p>
          <a:p>
            <a:r>
              <a:rPr lang="nl-NL" sz="1200" kern="1200" dirty="0" smtClean="0">
                <a:solidFill>
                  <a:schemeClr val="tx1"/>
                </a:solidFill>
                <a:effectLst/>
                <a:latin typeface="+mn-lt"/>
                <a:ea typeface="+mn-ea"/>
                <a:cs typeface="+mn-cs"/>
              </a:rPr>
              <a:t>Wat voor de een normaal of acceptabel is, hoeft dat nog niet voor de ander te zijn. Ook kunnen mensen aan eenzelfde handeling (bijvoorbeeld een aanraking, maar ook een opmerking of een blik) een</a:t>
            </a:r>
          </a:p>
          <a:p>
            <a:r>
              <a:rPr lang="nl-NL" sz="1200" kern="1200" dirty="0" smtClean="0">
                <a:solidFill>
                  <a:schemeClr val="tx1"/>
                </a:solidFill>
                <a:effectLst/>
                <a:latin typeface="+mn-lt"/>
                <a:ea typeface="+mn-ea"/>
                <a:cs typeface="+mn-cs"/>
              </a:rPr>
              <a:t>verschillende al dan niet seksuele betekenis geven.</a:t>
            </a:r>
          </a:p>
          <a:p>
            <a:r>
              <a:rPr lang="nl-NL" sz="1200" kern="1200" dirty="0" smtClean="0">
                <a:solidFill>
                  <a:schemeClr val="tx1"/>
                </a:solidFill>
                <a:effectLst/>
                <a:latin typeface="+mn-lt"/>
                <a:ea typeface="+mn-ea"/>
                <a:cs typeface="+mn-cs"/>
              </a:rPr>
              <a:t>Als verpleegkundige of verzorgende moet je je hiervan bewust zijn en in je gedrag (zowel</a:t>
            </a:r>
          </a:p>
          <a:p>
            <a:r>
              <a:rPr lang="nl-NL" sz="1200" kern="1200" dirty="0" smtClean="0">
                <a:solidFill>
                  <a:schemeClr val="tx1"/>
                </a:solidFill>
                <a:effectLst/>
                <a:latin typeface="+mn-lt"/>
                <a:ea typeface="+mn-ea"/>
                <a:cs typeface="+mn-cs"/>
              </a:rPr>
              <a:t>verbaal als non-verbaal) daar rekening mee houden. Wat jij voor vanzelfsprekend houdt, is het</a:t>
            </a:r>
          </a:p>
          <a:p>
            <a:r>
              <a:rPr lang="nl-NL" sz="1200" kern="1200" dirty="0" smtClean="0">
                <a:solidFill>
                  <a:schemeClr val="tx1"/>
                </a:solidFill>
                <a:effectLst/>
                <a:latin typeface="+mn-lt"/>
                <a:ea typeface="+mn-ea"/>
                <a:cs typeface="+mn-cs"/>
              </a:rPr>
              <a:t>niet voor een ander.</a:t>
            </a:r>
          </a:p>
          <a:p>
            <a:r>
              <a:rPr lang="nl-NL" sz="1200" kern="1200" dirty="0" smtClean="0">
                <a:solidFill>
                  <a:schemeClr val="tx1"/>
                </a:solidFill>
                <a:effectLst/>
                <a:latin typeface="+mn-lt"/>
                <a:ea typeface="+mn-ea"/>
                <a:cs typeface="+mn-cs"/>
              </a:rPr>
              <a:t> </a:t>
            </a:r>
          </a:p>
          <a:p>
            <a:r>
              <a:rPr lang="nl-NL" sz="1200" b="1" i="1" kern="1200" dirty="0" smtClean="0">
                <a:solidFill>
                  <a:schemeClr val="tx1"/>
                </a:solidFill>
                <a:effectLst/>
                <a:latin typeface="+mn-lt"/>
                <a:ea typeface="+mn-ea"/>
                <a:cs typeface="+mn-cs"/>
              </a:rPr>
              <a:t>Gepast lichamelijk contact</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Als verpleegkundige of verzorgende heb je bij de normale beroepsuitoefening lichamelijk</a:t>
            </a:r>
          </a:p>
          <a:p>
            <a:r>
              <a:rPr lang="nl-NL" sz="1200" kern="1200" dirty="0" smtClean="0">
                <a:solidFill>
                  <a:schemeClr val="tx1"/>
                </a:solidFill>
                <a:effectLst/>
                <a:latin typeface="+mn-lt"/>
                <a:ea typeface="+mn-ea"/>
                <a:cs typeface="+mn-cs"/>
              </a:rPr>
              <a:t>contact met de zorgvrager. Het is belangrijk om je ervan bewust te zijn dat je hulp voor de zorgvrager een aantasting van zijn persoonlijke intimiteit en waardigheid kan zijn. </a:t>
            </a:r>
          </a:p>
          <a:p>
            <a:r>
              <a:rPr lang="nl-NL" sz="1200" kern="1200" dirty="0" smtClean="0">
                <a:solidFill>
                  <a:schemeClr val="tx1"/>
                </a:solidFill>
                <a:effectLst/>
                <a:latin typeface="+mn-lt"/>
                <a:ea typeface="+mn-ea"/>
                <a:cs typeface="+mn-cs"/>
              </a:rPr>
              <a:t>Tot lichamelijk contact kan ook een vriendschappelijke arm om de schouder van de zorgvrager</a:t>
            </a:r>
          </a:p>
          <a:p>
            <a:r>
              <a:rPr lang="nl-NL" sz="1200" kern="1200" dirty="0" smtClean="0">
                <a:solidFill>
                  <a:schemeClr val="tx1"/>
                </a:solidFill>
                <a:effectLst/>
                <a:latin typeface="+mn-lt"/>
                <a:ea typeface="+mn-ea"/>
                <a:cs typeface="+mn-cs"/>
              </a:rPr>
              <a:t>(bijvoorbeeld om te troosten) of een aai over de bol horen. </a:t>
            </a:r>
          </a:p>
          <a:p>
            <a:r>
              <a:rPr lang="nl-NL" sz="1200" b="1" i="1" kern="1200" dirty="0" smtClean="0">
                <a:solidFill>
                  <a:schemeClr val="tx1"/>
                </a:solidFill>
                <a:effectLst/>
                <a:latin typeface="+mn-lt"/>
                <a:ea typeface="+mn-ea"/>
                <a:cs typeface="+mn-cs"/>
              </a:rPr>
              <a:t> </a:t>
            </a:r>
            <a:endParaRPr lang="nl-NL" sz="1200" kern="1200" dirty="0" smtClean="0">
              <a:solidFill>
                <a:schemeClr val="tx1"/>
              </a:solidFill>
              <a:effectLst/>
              <a:latin typeface="+mn-lt"/>
              <a:ea typeface="+mn-ea"/>
              <a:cs typeface="+mn-cs"/>
            </a:endParaRPr>
          </a:p>
          <a:p>
            <a:r>
              <a:rPr lang="nl-NL" sz="1200" b="1" i="1" kern="1200" dirty="0" smtClean="0">
                <a:solidFill>
                  <a:schemeClr val="tx1"/>
                </a:solidFill>
                <a:effectLst/>
                <a:latin typeface="+mn-lt"/>
                <a:ea typeface="+mn-ea"/>
                <a:cs typeface="+mn-cs"/>
              </a:rPr>
              <a:t>Een bepaalde vorm van intimiteit</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In een relatie met de zorgvrager kan ook sprake zijn van een zekere intimiteit, van een</a:t>
            </a:r>
          </a:p>
          <a:p>
            <a:r>
              <a:rPr lang="nl-NL" sz="1200" kern="1200" dirty="0" smtClean="0">
                <a:solidFill>
                  <a:schemeClr val="tx1"/>
                </a:solidFill>
                <a:effectLst/>
                <a:latin typeface="+mn-lt"/>
                <a:ea typeface="+mn-ea"/>
                <a:cs typeface="+mn-cs"/>
              </a:rPr>
              <a:t>bepaalde mate van vertrouwdheid.</a:t>
            </a:r>
          </a:p>
          <a:p>
            <a:r>
              <a:rPr lang="nl-NL" sz="1200" kern="1200" dirty="0" smtClean="0">
                <a:solidFill>
                  <a:schemeClr val="tx1"/>
                </a:solidFill>
                <a:effectLst/>
                <a:latin typeface="+mn-lt"/>
                <a:ea typeface="+mn-ea"/>
                <a:cs typeface="+mn-cs"/>
              </a:rPr>
              <a:t>Of als je gedurende lange tijd voor een bepaalde zorgvrager zorgt, kan er een bepaalde mate van</a:t>
            </a:r>
          </a:p>
          <a:p>
            <a:r>
              <a:rPr lang="nl-NL" sz="1200" kern="1200" dirty="0" smtClean="0">
                <a:solidFill>
                  <a:schemeClr val="tx1"/>
                </a:solidFill>
                <a:effectLst/>
                <a:latin typeface="+mn-lt"/>
                <a:ea typeface="+mn-ea"/>
                <a:cs typeface="+mn-cs"/>
              </a:rPr>
              <a:t>intimiteit ontstaan, van vertrouwen, van je prettig voelen bij elkaar.</a:t>
            </a:r>
          </a:p>
          <a:p>
            <a:r>
              <a:rPr lang="nl-NL" sz="1200" kern="1200" dirty="0" smtClean="0">
                <a:solidFill>
                  <a:schemeClr val="tx1"/>
                </a:solidFill>
                <a:effectLst/>
                <a:latin typeface="+mn-lt"/>
                <a:ea typeface="+mn-ea"/>
                <a:cs typeface="+mn-cs"/>
              </a:rPr>
              <a:t>Voor intimiteit, die niets met seksualiteit te maken heeft, is er ruimte binnen de</a:t>
            </a:r>
          </a:p>
          <a:p>
            <a:r>
              <a:rPr lang="nl-NL" sz="1200" kern="1200" dirty="0" smtClean="0">
                <a:solidFill>
                  <a:schemeClr val="tx1"/>
                </a:solidFill>
                <a:effectLst/>
                <a:latin typeface="+mn-lt"/>
                <a:ea typeface="+mn-ea"/>
                <a:cs typeface="+mn-cs"/>
              </a:rPr>
              <a:t>beroepsuitoefening.</a:t>
            </a:r>
          </a:p>
          <a:p>
            <a:r>
              <a:rPr lang="nl-NL" sz="1200" b="1" i="1" kern="1200" dirty="0" smtClean="0">
                <a:solidFill>
                  <a:schemeClr val="tx1"/>
                </a:solidFill>
                <a:effectLst/>
                <a:latin typeface="+mn-lt"/>
                <a:ea typeface="+mn-ea"/>
                <a:cs typeface="+mn-cs"/>
              </a:rPr>
              <a:t> </a:t>
            </a:r>
            <a:endParaRPr lang="nl-NL" sz="1200" kern="1200" dirty="0" smtClean="0">
              <a:solidFill>
                <a:schemeClr val="tx1"/>
              </a:solidFill>
              <a:effectLst/>
              <a:latin typeface="+mn-lt"/>
              <a:ea typeface="+mn-ea"/>
              <a:cs typeface="+mn-cs"/>
            </a:endParaRPr>
          </a:p>
          <a:p>
            <a:r>
              <a:rPr lang="nl-NL" sz="1200" b="1" i="1" kern="1200" dirty="0" smtClean="0">
                <a:solidFill>
                  <a:schemeClr val="tx1"/>
                </a:solidFill>
                <a:effectLst/>
                <a:latin typeface="+mn-lt"/>
                <a:ea typeface="+mn-ea"/>
                <a:cs typeface="+mn-cs"/>
              </a:rPr>
              <a:t>Aandacht voor vragen en problemen van seksuele aard</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Vanuit je persoonlijke verantwoordelijkheid mag van jou verwacht worden dat je open staat voor</a:t>
            </a:r>
          </a:p>
          <a:p>
            <a:r>
              <a:rPr lang="nl-NL" sz="1200" kern="1200" dirty="0" smtClean="0">
                <a:solidFill>
                  <a:schemeClr val="tx1"/>
                </a:solidFill>
                <a:effectLst/>
                <a:latin typeface="+mn-lt"/>
                <a:ea typeface="+mn-ea"/>
                <a:cs typeface="+mn-cs"/>
              </a:rPr>
              <a:t>vragen en problemen van de zorgvrager. Deze vragen en problemen kunnen ook over</a:t>
            </a:r>
          </a:p>
          <a:p>
            <a:r>
              <a:rPr lang="nl-NL" sz="1200" kern="1200" dirty="0" smtClean="0">
                <a:solidFill>
                  <a:schemeClr val="tx1"/>
                </a:solidFill>
                <a:effectLst/>
                <a:latin typeface="+mn-lt"/>
                <a:ea typeface="+mn-ea"/>
                <a:cs typeface="+mn-cs"/>
              </a:rPr>
              <a:t>seksualiteit gaan. </a:t>
            </a:r>
          </a:p>
          <a:p>
            <a:r>
              <a:rPr lang="nl-NL" sz="1200" kern="1200" dirty="0" smtClean="0">
                <a:solidFill>
                  <a:schemeClr val="tx1"/>
                </a:solidFill>
                <a:effectLst/>
                <a:latin typeface="+mn-lt"/>
                <a:ea typeface="+mn-ea"/>
                <a:cs typeface="+mn-cs"/>
              </a:rPr>
              <a:t>Door een ziekte of aandoening kan seksualiteit beleving veranderen.</a:t>
            </a:r>
          </a:p>
          <a:p>
            <a:r>
              <a:rPr lang="nl-NL" sz="1200" kern="1200" dirty="0" smtClean="0">
                <a:solidFill>
                  <a:schemeClr val="tx1"/>
                </a:solidFill>
                <a:effectLst/>
                <a:latin typeface="+mn-lt"/>
                <a:ea typeface="+mn-ea"/>
                <a:cs typeface="+mn-cs"/>
              </a:rPr>
              <a:t>Daarom is het belangrijk dat je als verpleegkundige of verzorgende aandacht hebt voor de</a:t>
            </a:r>
          </a:p>
          <a:p>
            <a:r>
              <a:rPr lang="nl-NL" sz="1200" kern="1200" dirty="0" smtClean="0">
                <a:solidFill>
                  <a:schemeClr val="tx1"/>
                </a:solidFill>
                <a:effectLst/>
                <a:latin typeface="+mn-lt"/>
                <a:ea typeface="+mn-ea"/>
                <a:cs typeface="+mn-cs"/>
              </a:rPr>
              <a:t>vragen en problemen van de zorgvrager op het gebied van seksualiteit. </a:t>
            </a:r>
          </a:p>
          <a:p>
            <a:r>
              <a:rPr lang="nl-NL" sz="1200" kern="1200" dirty="0" smtClean="0">
                <a:solidFill>
                  <a:schemeClr val="tx1"/>
                </a:solidFill>
                <a:effectLst/>
                <a:latin typeface="+mn-lt"/>
                <a:ea typeface="+mn-ea"/>
                <a:cs typeface="+mn-cs"/>
              </a:rPr>
              <a:t>Voorlichting en begeleiden bij sociale contacten zijn hierbij belangrijke verpleegkundige handelingen.</a:t>
            </a:r>
          </a:p>
          <a:p>
            <a:r>
              <a:rPr lang="nl-NL" sz="1200" kern="1200" dirty="0" smtClean="0">
                <a:solidFill>
                  <a:schemeClr val="tx1"/>
                </a:solidFill>
                <a:effectLst/>
                <a:latin typeface="+mn-lt"/>
                <a:ea typeface="+mn-ea"/>
                <a:cs typeface="+mn-cs"/>
              </a:rPr>
              <a:t>Deze aandacht voor vragen en problemen van seksuele aard valt binnen je beroepsuitoefening.</a:t>
            </a:r>
          </a:p>
          <a:p>
            <a:r>
              <a:rPr lang="nl-NL" sz="1200" kern="1200" dirty="0" smtClean="0">
                <a:solidFill>
                  <a:schemeClr val="tx1"/>
                </a:solidFill>
                <a:effectLst/>
                <a:latin typeface="+mn-lt"/>
                <a:ea typeface="+mn-ea"/>
                <a:cs typeface="+mn-cs"/>
              </a:rPr>
              <a:t> </a:t>
            </a:r>
          </a:p>
          <a:p>
            <a:r>
              <a:rPr lang="nl-NL" sz="1200" b="1" i="1" kern="1200" dirty="0" smtClean="0">
                <a:solidFill>
                  <a:schemeClr val="tx1"/>
                </a:solidFill>
                <a:effectLst/>
                <a:latin typeface="+mn-lt"/>
                <a:ea typeface="+mn-ea"/>
                <a:cs typeface="+mn-cs"/>
              </a:rPr>
              <a:t> </a:t>
            </a:r>
            <a:endParaRPr lang="nl-NL" sz="1200" kern="1200" dirty="0" smtClean="0">
              <a:solidFill>
                <a:schemeClr val="tx1"/>
              </a:solidFill>
              <a:effectLst/>
              <a:latin typeface="+mn-lt"/>
              <a:ea typeface="+mn-ea"/>
              <a:cs typeface="+mn-cs"/>
            </a:endParaRPr>
          </a:p>
          <a:p>
            <a:r>
              <a:rPr lang="nl-NL" sz="1200" b="1" i="1" kern="1200" dirty="0" smtClean="0">
                <a:solidFill>
                  <a:schemeClr val="tx1"/>
                </a:solidFill>
                <a:effectLst/>
                <a:latin typeface="+mn-lt"/>
                <a:ea typeface="+mn-ea"/>
                <a:cs typeface="+mn-cs"/>
              </a:rPr>
              <a:t>Een grens stellen aan seksueel getint gedrag van de zorgvrager</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Zorgvragers kunnen seksueel getint gedrag vertonen. Ze kunnen allerlei dubbelzinnige of</a:t>
            </a:r>
          </a:p>
          <a:p>
            <a:r>
              <a:rPr lang="nl-NL" sz="1200" kern="1200" dirty="0" smtClean="0">
                <a:solidFill>
                  <a:schemeClr val="tx1"/>
                </a:solidFill>
                <a:effectLst/>
                <a:latin typeface="+mn-lt"/>
                <a:ea typeface="+mn-ea"/>
                <a:cs typeface="+mn-cs"/>
              </a:rPr>
              <a:t>openlijk seksueel getinte opmerkingen maken. </a:t>
            </a:r>
          </a:p>
          <a:p>
            <a:r>
              <a:rPr lang="nl-NL" sz="1200" kern="1200" dirty="0" smtClean="0">
                <a:solidFill>
                  <a:schemeClr val="tx1"/>
                </a:solidFill>
                <a:effectLst/>
                <a:latin typeface="+mn-lt"/>
                <a:ea typeface="+mn-ea"/>
                <a:cs typeface="+mn-cs"/>
              </a:rPr>
              <a:t>Bij zorgvrager die wilsonbekwaam zijn is de begeleiding anders. Ze kunnen ook seksueel gedrag vertonen dat niet direct tegen jou of een ander gericht is, maar</a:t>
            </a:r>
          </a:p>
          <a:p>
            <a:r>
              <a:rPr lang="nl-NL" sz="1200" kern="1200" dirty="0" smtClean="0">
                <a:solidFill>
                  <a:schemeClr val="tx1"/>
                </a:solidFill>
                <a:effectLst/>
                <a:latin typeface="+mn-lt"/>
                <a:ea typeface="+mn-ea"/>
                <a:cs typeface="+mn-cs"/>
              </a:rPr>
              <a:t>dat toch niet passend is. </a:t>
            </a:r>
          </a:p>
          <a:p>
            <a:r>
              <a:rPr lang="nl-NL" sz="1200" kern="1200" dirty="0" smtClean="0">
                <a:solidFill>
                  <a:schemeClr val="tx1"/>
                </a:solidFill>
                <a:effectLst/>
                <a:latin typeface="+mn-lt"/>
                <a:ea typeface="+mn-ea"/>
                <a:cs typeface="+mn-cs"/>
              </a:rPr>
              <a:t> </a:t>
            </a:r>
            <a:endParaRPr lang="nl-NL" sz="1200" kern="1200" dirty="0">
              <a:solidFill>
                <a:schemeClr val="tx1"/>
              </a:solidFill>
              <a:effectLst/>
              <a:latin typeface="+mn-lt"/>
              <a:ea typeface="+mn-ea"/>
              <a:cs typeface="+mn-cs"/>
            </a:endParaRPr>
          </a:p>
        </p:txBody>
      </p:sp>
      <p:sp>
        <p:nvSpPr>
          <p:cNvPr id="4" name="Tijdelijke aanduiding voor dianummer 3"/>
          <p:cNvSpPr>
            <a:spLocks noGrp="1"/>
          </p:cNvSpPr>
          <p:nvPr>
            <p:ph type="sldNum" sz="quarter" idx="10"/>
          </p:nvPr>
        </p:nvSpPr>
        <p:spPr/>
        <p:txBody>
          <a:bodyPr/>
          <a:lstStyle/>
          <a:p>
            <a:fld id="{F3994071-5B46-4788-BA56-F44B3BE2E9BA}" type="slidenum">
              <a:rPr lang="nl-NL" smtClean="0"/>
              <a:t>22</a:t>
            </a:fld>
            <a:endParaRPr lang="nl-NL" dirty="0"/>
          </a:p>
        </p:txBody>
      </p:sp>
    </p:spTree>
    <p:extLst>
      <p:ext uri="{BB962C8B-B14F-4D97-AF65-F5344CB8AC3E}">
        <p14:creationId xmlns:p14="http://schemas.microsoft.com/office/powerpoint/2010/main" val="42844638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Ter</a:t>
            </a:r>
            <a:r>
              <a:rPr lang="nl-NL" baseline="0" dirty="0" smtClean="0"/>
              <a:t> ondersteuning wordt er ook gebruik gemaakt van </a:t>
            </a:r>
            <a:r>
              <a:rPr lang="nl-NL" baseline="0" dirty="0" err="1" smtClean="0"/>
              <a:t>picto’s</a:t>
            </a:r>
            <a:r>
              <a:rPr lang="nl-NL" baseline="0" dirty="0" smtClean="0"/>
              <a:t> , hiermee kunnen cliënten wensen aangeven , soms waar nodig ook echt inplannen op een bord en juist de ervaring bespreekbaar maken met een begeleider zonder expliciet dingen op eigen lichaam aan te hoeven wijzen. </a:t>
            </a:r>
          </a:p>
          <a:p>
            <a:r>
              <a:rPr lang="nl-NL" baseline="0" dirty="0" smtClean="0"/>
              <a:t>Ook kunnen de </a:t>
            </a:r>
            <a:r>
              <a:rPr lang="nl-NL" baseline="0" dirty="0" err="1" smtClean="0"/>
              <a:t>picto’s</a:t>
            </a:r>
            <a:r>
              <a:rPr lang="nl-NL" baseline="0" dirty="0" smtClean="0"/>
              <a:t> ingezet worden tijdens voorlichting naast beeldmateriaal. </a:t>
            </a:r>
            <a:endParaRPr lang="nl-NL" dirty="0"/>
          </a:p>
        </p:txBody>
      </p:sp>
      <p:sp>
        <p:nvSpPr>
          <p:cNvPr id="4" name="Tijdelijke aanduiding voor dianummer 3"/>
          <p:cNvSpPr>
            <a:spLocks noGrp="1"/>
          </p:cNvSpPr>
          <p:nvPr>
            <p:ph type="sldNum" sz="quarter" idx="10"/>
          </p:nvPr>
        </p:nvSpPr>
        <p:spPr/>
        <p:txBody>
          <a:bodyPr/>
          <a:lstStyle/>
          <a:p>
            <a:fld id="{F3994071-5B46-4788-BA56-F44B3BE2E9BA}" type="slidenum">
              <a:rPr lang="nl-NL" smtClean="0"/>
              <a:t>24</a:t>
            </a:fld>
            <a:endParaRPr lang="nl-NL" dirty="0"/>
          </a:p>
        </p:txBody>
      </p:sp>
    </p:spTree>
    <p:extLst>
      <p:ext uri="{BB962C8B-B14F-4D97-AF65-F5344CB8AC3E}">
        <p14:creationId xmlns:p14="http://schemas.microsoft.com/office/powerpoint/2010/main" val="593029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Te</a:t>
            </a:r>
            <a:r>
              <a:rPr lang="nl-NL" baseline="0" dirty="0" smtClean="0"/>
              <a:t> zien in het filmpje is 4 mensen met een verstandelijke beperking. Deze mensen hebben wel eens seksuele ontwikkeling biologisch gezien. Soms zijn deze mensen alleen geestelijk niet behoeftig aan seksualiteit maar soms ook wel degelijk op lichamelijk vlak. Deze tegenstrijdigheid kom je vaak tegen in de verstandelijk gehandicapten zorg. Belangrijk is om altijd naar het individu te kijken en eventuele mogelijkheden. </a:t>
            </a:r>
            <a:endParaRPr lang="nl-NL" dirty="0"/>
          </a:p>
        </p:txBody>
      </p:sp>
      <p:sp>
        <p:nvSpPr>
          <p:cNvPr id="4" name="Tijdelijke aanduiding voor dianummer 3"/>
          <p:cNvSpPr>
            <a:spLocks noGrp="1"/>
          </p:cNvSpPr>
          <p:nvPr>
            <p:ph type="sldNum" sz="quarter" idx="10"/>
          </p:nvPr>
        </p:nvSpPr>
        <p:spPr/>
        <p:txBody>
          <a:bodyPr/>
          <a:lstStyle/>
          <a:p>
            <a:fld id="{F3994071-5B46-4788-BA56-F44B3BE2E9BA}" type="slidenum">
              <a:rPr lang="nl-NL" smtClean="0"/>
              <a:t>4</a:t>
            </a:fld>
            <a:endParaRPr lang="nl-NL" dirty="0"/>
          </a:p>
        </p:txBody>
      </p:sp>
    </p:spTree>
    <p:extLst>
      <p:ext uri="{BB962C8B-B14F-4D97-AF65-F5344CB8AC3E}">
        <p14:creationId xmlns:p14="http://schemas.microsoft.com/office/powerpoint/2010/main" val="1899269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dirty="0" smtClean="0"/>
              <a:t>Dat komt onder andere omdat seksualiteit verschillende aspecten omvat. Het is breder dan alleen seksuele handelingen. Een andere reden is dat mensen verschillend denken over de betekenis van seks en seksuele handelingen. En dan kan de betekenis van eenzelfde handeling ook nog wel of niet seksueel getint zijn.</a:t>
            </a:r>
          </a:p>
          <a:p>
            <a:endParaRPr lang="nl-NL" sz="1200" i="1" kern="1200" dirty="0" smtClean="0">
              <a:solidFill>
                <a:schemeClr val="tx1"/>
              </a:solidFill>
              <a:effectLst/>
              <a:latin typeface="+mn-lt"/>
              <a:ea typeface="+mn-ea"/>
              <a:cs typeface="+mn-cs"/>
            </a:endParaRPr>
          </a:p>
          <a:p>
            <a:r>
              <a:rPr lang="nl-NL" sz="1200" i="1" kern="1200" dirty="0" smtClean="0">
                <a:solidFill>
                  <a:schemeClr val="tx1"/>
                </a:solidFill>
                <a:effectLst/>
                <a:latin typeface="+mn-lt"/>
                <a:ea typeface="+mn-ea"/>
                <a:cs typeface="+mn-cs"/>
              </a:rPr>
              <a:t>Verschillende </a:t>
            </a:r>
            <a:r>
              <a:rPr lang="nl-NL" sz="1200" i="1" kern="1200" dirty="0" smtClean="0">
                <a:solidFill>
                  <a:schemeClr val="tx1"/>
                </a:solidFill>
                <a:effectLst/>
                <a:latin typeface="+mn-lt"/>
                <a:ea typeface="+mn-ea"/>
                <a:cs typeface="+mn-cs"/>
              </a:rPr>
              <a:t>betekenis van eenzelfde handeling</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Eenzelfde activiteit kan verschillende betekenissen hebben. De hand vastpakken van een ander kan betekenen dat je even steun of bescherming zoekt, maar kan ook seksueel getint zijn.</a:t>
            </a:r>
          </a:p>
          <a:p>
            <a:r>
              <a:rPr lang="nl-NL" sz="1200" kern="1200" dirty="0" smtClean="0">
                <a:solidFill>
                  <a:schemeClr val="tx1"/>
                </a:solidFill>
                <a:effectLst/>
                <a:latin typeface="+mn-lt"/>
                <a:ea typeface="+mn-ea"/>
                <a:cs typeface="+mn-cs"/>
              </a:rPr>
              <a:t>Hetzelfde geldt voor het geven van een zoen op de wang. Dit kan een teken van vriendschap zijn, maar kan ook een seksuele lading hebben. De betekenis van de handeling zal afhangen van de context. Daarbij is het ook mogelijk dat de ‘uitvoerder’ van de handeling een andere betekenis aan de handeling geeft dan de ‘ontvanger</a:t>
            </a:r>
            <a:r>
              <a:rPr lang="nl-NL" sz="1200" kern="1200" dirty="0" smtClean="0">
                <a:solidFill>
                  <a:schemeClr val="tx1"/>
                </a:solidFill>
                <a:effectLst/>
                <a:latin typeface="+mn-lt"/>
                <a:ea typeface="+mn-ea"/>
                <a:cs typeface="+mn-cs"/>
              </a:rPr>
              <a:t>’.</a:t>
            </a:r>
          </a:p>
          <a:p>
            <a:endParaRPr lang="nl-NL" sz="1200" kern="1200" dirty="0" smtClean="0">
              <a:solidFill>
                <a:schemeClr val="tx1"/>
              </a:solidFill>
              <a:effectLst/>
              <a:latin typeface="+mn-lt"/>
              <a:ea typeface="+mn-ea"/>
              <a:cs typeface="+mn-cs"/>
            </a:endParaRPr>
          </a:p>
          <a:p>
            <a:endParaRPr lang="nl-NL" sz="1200" kern="1200" dirty="0" smtClean="0">
              <a:solidFill>
                <a:schemeClr val="tx1"/>
              </a:solidFill>
              <a:effectLst/>
              <a:latin typeface="+mn-lt"/>
              <a:ea typeface="+mn-ea"/>
              <a:cs typeface="+mn-cs"/>
            </a:endParaRPr>
          </a:p>
          <a:p>
            <a:endParaRPr lang="nl-NL" dirty="0"/>
          </a:p>
        </p:txBody>
      </p:sp>
      <p:sp>
        <p:nvSpPr>
          <p:cNvPr id="4" name="Tijdelijke aanduiding voor dianummer 3"/>
          <p:cNvSpPr>
            <a:spLocks noGrp="1"/>
          </p:cNvSpPr>
          <p:nvPr>
            <p:ph type="sldNum" sz="quarter" idx="10"/>
          </p:nvPr>
        </p:nvSpPr>
        <p:spPr/>
        <p:txBody>
          <a:bodyPr/>
          <a:lstStyle/>
          <a:p>
            <a:fld id="{F3994071-5B46-4788-BA56-F44B3BE2E9BA}" type="slidenum">
              <a:rPr lang="nl-NL" smtClean="0"/>
              <a:t>5</a:t>
            </a:fld>
            <a:endParaRPr lang="nl-NL" dirty="0"/>
          </a:p>
        </p:txBody>
      </p:sp>
    </p:spTree>
    <p:extLst>
      <p:ext uri="{BB962C8B-B14F-4D97-AF65-F5344CB8AC3E}">
        <p14:creationId xmlns:p14="http://schemas.microsoft.com/office/powerpoint/2010/main" val="7349988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F3994071-5B46-4788-BA56-F44B3BE2E9BA}" type="slidenum">
              <a:rPr lang="nl-NL" smtClean="0"/>
              <a:t>6</a:t>
            </a:fld>
            <a:endParaRPr lang="nl-NL" dirty="0"/>
          </a:p>
        </p:txBody>
      </p:sp>
    </p:spTree>
    <p:extLst>
      <p:ext uri="{BB962C8B-B14F-4D97-AF65-F5344CB8AC3E}">
        <p14:creationId xmlns:p14="http://schemas.microsoft.com/office/powerpoint/2010/main" val="40000548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smtClean="0">
                <a:solidFill>
                  <a:schemeClr val="tx1"/>
                </a:solidFill>
                <a:effectLst/>
                <a:latin typeface="+mn-lt"/>
                <a:ea typeface="+mn-ea"/>
                <a:cs typeface="+mn-cs"/>
              </a:rPr>
              <a:t>Eerste fase: </a:t>
            </a:r>
            <a:r>
              <a:rPr lang="nl-NL" sz="1200" b="1" kern="1200" dirty="0" smtClean="0">
                <a:solidFill>
                  <a:schemeClr val="tx1"/>
                </a:solidFill>
                <a:effectLst/>
                <a:latin typeface="+mn-lt"/>
                <a:ea typeface="+mn-ea"/>
                <a:cs typeface="+mn-cs"/>
              </a:rPr>
              <a:t>0 TOT 1 ½ JAAR</a:t>
            </a:r>
            <a:r>
              <a:rPr lang="nl-NL" sz="1200" kern="1200" dirty="0" smtClean="0">
                <a:solidFill>
                  <a:schemeClr val="tx1"/>
                </a:solidFill>
                <a:effectLst/>
                <a:latin typeface="+mn-lt"/>
                <a:ea typeface="+mn-ea"/>
                <a:cs typeface="+mn-cs"/>
              </a:rPr>
              <a:t> </a:t>
            </a:r>
          </a:p>
          <a:p>
            <a:r>
              <a:rPr lang="nl-NL" sz="1200" kern="1200" dirty="0" smtClean="0">
                <a:solidFill>
                  <a:schemeClr val="tx1"/>
                </a:solidFill>
                <a:effectLst/>
                <a:latin typeface="+mn-lt"/>
                <a:ea typeface="+mn-ea"/>
                <a:cs typeface="+mn-cs"/>
              </a:rPr>
              <a:t>De zintuiglijke waarneming van het kind maakt een steeds grotere differentiatie mogelijk. Wat w el en niet een onderdeel is van het eigen lichaam wordt steeds duidelijker, het ervaren van afstand en diepte ontwikkelt zich. Lichamelijk contact staat zowel kwalitatief als kwantitatief in deze fase in het teken van hulpeloosheid, machteloosheid en afhankelijkheid. Aanrakingen vinden vooral plaats in het kader van het </a:t>
            </a:r>
            <a:r>
              <a:rPr lang="nl-NL" sz="1200" i="1" kern="1200" dirty="0" smtClean="0">
                <a:solidFill>
                  <a:schemeClr val="tx1"/>
                </a:solidFill>
                <a:effectLst/>
                <a:latin typeface="+mn-lt"/>
                <a:ea typeface="+mn-ea"/>
                <a:cs typeface="+mn-cs"/>
              </a:rPr>
              <a:t>opheffen van hulpeloosheid</a:t>
            </a:r>
            <a:r>
              <a:rPr lang="nl-NL" sz="1200" kern="1200" dirty="0" smtClean="0">
                <a:solidFill>
                  <a:schemeClr val="tx1"/>
                </a:solidFill>
                <a:effectLst/>
                <a:latin typeface="+mn-lt"/>
                <a:ea typeface="+mn-ea"/>
                <a:cs typeface="+mn-cs"/>
              </a:rPr>
              <a:t>: voeden, vasthouden, leren lopen, verschonen. De verantwoordelijkheid voor het lichamelijk contact en de aard ervan ligt bij de ander, de volwassene. Het lichamelijk contact is weinig </a:t>
            </a:r>
            <a:r>
              <a:rPr lang="nl-NL" sz="1200" kern="1200" dirty="0" err="1" smtClean="0">
                <a:solidFill>
                  <a:schemeClr val="tx1"/>
                </a:solidFill>
                <a:effectLst/>
                <a:latin typeface="+mn-lt"/>
                <a:ea typeface="+mn-ea"/>
                <a:cs typeface="+mn-cs"/>
              </a:rPr>
              <a:t>interactioneel</a:t>
            </a:r>
            <a:r>
              <a:rPr lang="nl-NL" sz="1200" kern="1200" dirty="0" smtClean="0">
                <a:solidFill>
                  <a:schemeClr val="tx1"/>
                </a:solidFill>
                <a:effectLst/>
                <a:latin typeface="+mn-lt"/>
                <a:ea typeface="+mn-ea"/>
                <a:cs typeface="+mn-cs"/>
              </a:rPr>
              <a:t>, intimiteit vindt vooral via oogcontact plaats. Oogcontact kan beschouw d w orden als een niet fysiek uitgedrukt, intiem contact. Een treffende fase hierbij is wanneer het kind tot gericht glimlachen komt. Dit roept een gevoel van intense verbondenheid met het kind op.</a:t>
            </a:r>
          </a:p>
          <a:p>
            <a:r>
              <a:rPr lang="nl-NL" sz="1200" kern="1200" dirty="0" smtClean="0">
                <a:solidFill>
                  <a:schemeClr val="tx1"/>
                </a:solidFill>
                <a:effectLst/>
                <a:latin typeface="+mn-lt"/>
                <a:ea typeface="+mn-ea"/>
                <a:cs typeface="+mn-cs"/>
              </a:rPr>
              <a:t>Vanuit het kind is er in deze fase een weinig initiërende, afhankelijke opstelling. </a:t>
            </a:r>
          </a:p>
          <a:p>
            <a:endParaRPr lang="nl-NL" dirty="0"/>
          </a:p>
        </p:txBody>
      </p:sp>
      <p:sp>
        <p:nvSpPr>
          <p:cNvPr id="4" name="Tijdelijke aanduiding voor dianummer 3"/>
          <p:cNvSpPr>
            <a:spLocks noGrp="1"/>
          </p:cNvSpPr>
          <p:nvPr>
            <p:ph type="sldNum" sz="quarter" idx="10"/>
          </p:nvPr>
        </p:nvSpPr>
        <p:spPr/>
        <p:txBody>
          <a:bodyPr/>
          <a:lstStyle/>
          <a:p>
            <a:fld id="{F3994071-5B46-4788-BA56-F44B3BE2E9BA}" type="slidenum">
              <a:rPr lang="nl-NL" smtClean="0"/>
              <a:t>9</a:t>
            </a:fld>
            <a:endParaRPr lang="nl-NL" dirty="0"/>
          </a:p>
        </p:txBody>
      </p:sp>
    </p:spTree>
    <p:extLst>
      <p:ext uri="{BB962C8B-B14F-4D97-AF65-F5344CB8AC3E}">
        <p14:creationId xmlns:p14="http://schemas.microsoft.com/office/powerpoint/2010/main" val="22070660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smtClean="0">
                <a:solidFill>
                  <a:schemeClr val="tx1"/>
                </a:solidFill>
                <a:effectLst/>
                <a:latin typeface="+mn-lt"/>
                <a:ea typeface="+mn-ea"/>
                <a:cs typeface="+mn-cs"/>
              </a:rPr>
              <a:t>Tweede fase: </a:t>
            </a:r>
            <a:r>
              <a:rPr lang="nl-NL" sz="1200" b="1" kern="1200" dirty="0" smtClean="0">
                <a:solidFill>
                  <a:schemeClr val="tx1"/>
                </a:solidFill>
                <a:effectLst/>
                <a:latin typeface="+mn-lt"/>
                <a:ea typeface="+mn-ea"/>
                <a:cs typeface="+mn-cs"/>
              </a:rPr>
              <a:t>1 ½ TOT 2 ½ JAAR. CENTRAAL BEGRIP: ONTWIKKELEN TEDERHEID.</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Het kind heeft in deze fase enige autonomie verworven. Het kan zichzelf</a:t>
            </a:r>
          </a:p>
          <a:p>
            <a:r>
              <a:rPr lang="nl-NL" sz="1200" kern="1200" dirty="0" smtClean="0">
                <a:solidFill>
                  <a:schemeClr val="tx1"/>
                </a:solidFill>
                <a:effectLst/>
                <a:latin typeface="+mn-lt"/>
                <a:ea typeface="+mn-ea"/>
                <a:cs typeface="+mn-cs"/>
              </a:rPr>
              <a:t>met behulp van taal enigszins uitdrukken, voldoende om hulp te mobiliseren voor het</a:t>
            </a:r>
          </a:p>
          <a:p>
            <a:r>
              <a:rPr lang="nl-NL" sz="1200" kern="1200" dirty="0" smtClean="0">
                <a:solidFill>
                  <a:schemeClr val="tx1"/>
                </a:solidFill>
                <a:effectLst/>
                <a:latin typeface="+mn-lt"/>
                <a:ea typeface="+mn-ea"/>
                <a:cs typeface="+mn-cs"/>
              </a:rPr>
              <a:t>bevredigen van behoeften en bij hulpeloosheid. Lichamelijk contact met als doel de</a:t>
            </a:r>
          </a:p>
          <a:p>
            <a:r>
              <a:rPr lang="nl-NL" sz="1200" kern="1200" dirty="0" smtClean="0">
                <a:solidFill>
                  <a:schemeClr val="tx1"/>
                </a:solidFill>
                <a:effectLst/>
                <a:latin typeface="+mn-lt"/>
                <a:ea typeface="+mn-ea"/>
                <a:cs typeface="+mn-cs"/>
              </a:rPr>
              <a:t>hulpeloosheid op te heffen is sterk afgenomen. Het kind heeft inmiddels positieve gevoelens</a:t>
            </a:r>
          </a:p>
          <a:p>
            <a:r>
              <a:rPr lang="nl-NL" sz="1200" kern="1200" dirty="0" smtClean="0">
                <a:solidFill>
                  <a:schemeClr val="tx1"/>
                </a:solidFill>
                <a:effectLst/>
                <a:latin typeface="+mn-lt"/>
                <a:ea typeface="+mn-ea"/>
                <a:cs typeface="+mn-cs"/>
              </a:rPr>
              <a:t>leren koppelen aan de behoeftebevrediging door bepaalde personen. Hechting aan </a:t>
            </a:r>
            <a:r>
              <a:rPr lang="nl-NL" sz="1200" kern="1200" dirty="0" err="1" smtClean="0">
                <a:solidFill>
                  <a:schemeClr val="tx1"/>
                </a:solidFill>
                <a:effectLst/>
                <a:latin typeface="+mn-lt"/>
                <a:ea typeface="+mn-ea"/>
                <a:cs typeface="+mn-cs"/>
              </a:rPr>
              <a:t>bepaalde,belangrijke</a:t>
            </a:r>
            <a:r>
              <a:rPr lang="nl-NL" sz="1200" kern="1200" dirty="0" smtClean="0">
                <a:solidFill>
                  <a:schemeClr val="tx1"/>
                </a:solidFill>
                <a:effectLst/>
                <a:latin typeface="+mn-lt"/>
                <a:ea typeface="+mn-ea"/>
                <a:cs typeface="+mn-cs"/>
              </a:rPr>
              <a:t> personen is op gang gekomen. Van hieruit wordt de behoefte aan emotioneel contact met bepaalde personen ontwikkeld. Lichamelijke contact kan nu ontwikkeld worden in de vorm van </a:t>
            </a:r>
            <a:r>
              <a:rPr lang="nl-NL" sz="1200" i="1" kern="1200" dirty="0" smtClean="0">
                <a:solidFill>
                  <a:schemeClr val="tx1"/>
                </a:solidFill>
                <a:effectLst/>
                <a:latin typeface="+mn-lt"/>
                <a:ea typeface="+mn-ea"/>
                <a:cs typeface="+mn-cs"/>
              </a:rPr>
              <a:t>tederheid </a:t>
            </a:r>
            <a:r>
              <a:rPr lang="nl-NL" sz="1200" kern="1200" dirty="0" smtClean="0">
                <a:solidFill>
                  <a:schemeClr val="tx1"/>
                </a:solidFill>
                <a:effectLst/>
                <a:latin typeface="+mn-lt"/>
                <a:ea typeface="+mn-ea"/>
                <a:cs typeface="+mn-cs"/>
              </a:rPr>
              <a:t>-</a:t>
            </a:r>
            <a:r>
              <a:rPr lang="nl-NL" sz="1200" i="1" kern="1200" dirty="0" smtClean="0">
                <a:solidFill>
                  <a:schemeClr val="tx1"/>
                </a:solidFill>
                <a:effectLst/>
                <a:latin typeface="+mn-lt"/>
                <a:ea typeface="+mn-ea"/>
                <a:cs typeface="+mn-cs"/>
              </a:rPr>
              <a:t>(lichamelijk) contact met als enige doel het uitdrukken van een positief ervaren emotie naar de ander</a:t>
            </a:r>
            <a:r>
              <a:rPr lang="nl-NL" sz="1200" kern="1200" dirty="0" smtClean="0">
                <a:solidFill>
                  <a:schemeClr val="tx1"/>
                </a:solidFill>
                <a:effectLst/>
                <a:latin typeface="+mn-lt"/>
                <a:ea typeface="+mn-ea"/>
                <a:cs typeface="+mn-cs"/>
              </a:rPr>
              <a:t>. Dit gedrag is in eerste instantie nog sterk instrumenteel, gericht op het verkrijgen van bevrediging van bepaalde behoeften. </a:t>
            </a:r>
          </a:p>
          <a:p>
            <a:endParaRPr lang="nl-NL" dirty="0"/>
          </a:p>
        </p:txBody>
      </p:sp>
      <p:sp>
        <p:nvSpPr>
          <p:cNvPr id="4" name="Tijdelijke aanduiding voor dianummer 3"/>
          <p:cNvSpPr>
            <a:spLocks noGrp="1"/>
          </p:cNvSpPr>
          <p:nvPr>
            <p:ph type="sldNum" sz="quarter" idx="10"/>
          </p:nvPr>
        </p:nvSpPr>
        <p:spPr/>
        <p:txBody>
          <a:bodyPr/>
          <a:lstStyle/>
          <a:p>
            <a:fld id="{F3994071-5B46-4788-BA56-F44B3BE2E9BA}" type="slidenum">
              <a:rPr lang="nl-NL" smtClean="0"/>
              <a:t>10</a:t>
            </a:fld>
            <a:endParaRPr lang="nl-NL" dirty="0"/>
          </a:p>
        </p:txBody>
      </p:sp>
    </p:spTree>
    <p:extLst>
      <p:ext uri="{BB962C8B-B14F-4D97-AF65-F5344CB8AC3E}">
        <p14:creationId xmlns:p14="http://schemas.microsoft.com/office/powerpoint/2010/main" val="22042923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smtClean="0">
                <a:solidFill>
                  <a:schemeClr val="tx1"/>
                </a:solidFill>
                <a:effectLst/>
                <a:latin typeface="+mn-lt"/>
                <a:ea typeface="+mn-ea"/>
                <a:cs typeface="+mn-cs"/>
              </a:rPr>
              <a:t>Derde fase</a:t>
            </a:r>
            <a:r>
              <a:rPr lang="nl-NL" sz="1200" kern="1200" dirty="0" smtClean="0">
                <a:solidFill>
                  <a:schemeClr val="tx1"/>
                </a:solidFill>
                <a:effectLst/>
                <a:latin typeface="+mn-lt"/>
                <a:ea typeface="+mn-ea"/>
                <a:cs typeface="+mn-cs"/>
              </a:rPr>
              <a:t>: </a:t>
            </a:r>
            <a:r>
              <a:rPr lang="nl-NL" sz="1200" b="1" kern="1200" dirty="0" smtClean="0">
                <a:solidFill>
                  <a:schemeClr val="tx1"/>
                </a:solidFill>
                <a:effectLst/>
                <a:latin typeface="+mn-lt"/>
                <a:ea typeface="+mn-ea"/>
                <a:cs typeface="+mn-cs"/>
              </a:rPr>
              <a:t>2 ½ TOT 4 JAAR. CENTRAAL BEGRIP: TROOST EN TEDERHEID</a:t>
            </a:r>
            <a:r>
              <a:rPr lang="nl-NL" sz="1200" kern="1200" dirty="0" smtClean="0">
                <a:solidFill>
                  <a:schemeClr val="tx1"/>
                </a:solidFill>
                <a:effectLst/>
                <a:latin typeface="+mn-lt"/>
                <a:ea typeface="+mn-ea"/>
                <a:cs typeface="+mn-cs"/>
              </a:rPr>
              <a:t>.</a:t>
            </a:r>
          </a:p>
          <a:p>
            <a:r>
              <a:rPr lang="nl-NL" sz="1200" kern="1200" dirty="0" smtClean="0">
                <a:solidFill>
                  <a:schemeClr val="tx1"/>
                </a:solidFill>
                <a:effectLst/>
                <a:latin typeface="+mn-lt"/>
                <a:ea typeface="+mn-ea"/>
                <a:cs typeface="+mn-cs"/>
              </a:rPr>
              <a:t>. Het kind probeert de autonomie uit te bouw en door via een </a:t>
            </a:r>
            <a:r>
              <a:rPr lang="nl-NL" sz="1200" i="1" kern="1200" dirty="0" smtClean="0">
                <a:solidFill>
                  <a:schemeClr val="tx1"/>
                </a:solidFill>
                <a:effectLst/>
                <a:latin typeface="+mn-lt"/>
                <a:ea typeface="+mn-ea"/>
                <a:cs typeface="+mn-cs"/>
              </a:rPr>
              <a:t>koppigheidsfase </a:t>
            </a:r>
            <a:r>
              <a:rPr lang="nl-NL" sz="1200" kern="1200" dirty="0" smtClean="0">
                <a:solidFill>
                  <a:schemeClr val="tx1"/>
                </a:solidFill>
                <a:effectLst/>
                <a:latin typeface="+mn-lt"/>
                <a:ea typeface="+mn-ea"/>
                <a:cs typeface="+mn-cs"/>
              </a:rPr>
              <a:t>de eigen identiteit kenbaar te maken. In dit model spreken we van een </a:t>
            </a:r>
            <a:r>
              <a:rPr lang="nl-NL" sz="1200" i="1" kern="1200" dirty="0" smtClean="0">
                <a:solidFill>
                  <a:schemeClr val="tx1"/>
                </a:solidFill>
                <a:effectLst/>
                <a:latin typeface="+mn-lt"/>
                <a:ea typeface="+mn-ea"/>
                <a:cs typeface="+mn-cs"/>
              </a:rPr>
              <a:t>eerste koppigheidsfase</a:t>
            </a:r>
            <a:r>
              <a:rPr lang="nl-NL" sz="1200" kern="1200" dirty="0" smtClean="0">
                <a:solidFill>
                  <a:schemeClr val="tx1"/>
                </a:solidFill>
                <a:effectLst/>
                <a:latin typeface="+mn-lt"/>
                <a:ea typeface="+mn-ea"/>
                <a:cs typeface="+mn-cs"/>
              </a:rPr>
              <a:t>. </a:t>
            </a:r>
          </a:p>
          <a:p>
            <a:r>
              <a:rPr lang="nl-NL" sz="1200" kern="1200" dirty="0" smtClean="0">
                <a:solidFill>
                  <a:schemeClr val="tx1"/>
                </a:solidFill>
                <a:effectLst/>
                <a:latin typeface="+mn-lt"/>
                <a:ea typeface="+mn-ea"/>
                <a:cs typeface="+mn-cs"/>
              </a:rPr>
              <a:t>Het gaat de verschillen in uiterlijk tussen mensen in het algemeen en tussen de</a:t>
            </a:r>
          </a:p>
          <a:p>
            <a:r>
              <a:rPr lang="nl-NL" sz="1200" kern="1200" dirty="0" smtClean="0">
                <a:solidFill>
                  <a:schemeClr val="tx1"/>
                </a:solidFill>
                <a:effectLst/>
                <a:latin typeface="+mn-lt"/>
                <a:ea typeface="+mn-ea"/>
                <a:cs typeface="+mn-cs"/>
              </a:rPr>
              <a:t>seksen in het bijzonder ontdekken. Lichamelijke verzorging en het oplossen van de</a:t>
            </a:r>
          </a:p>
          <a:p>
            <a:r>
              <a:rPr lang="nl-NL" sz="1200" kern="1200" dirty="0" smtClean="0">
                <a:solidFill>
                  <a:schemeClr val="tx1"/>
                </a:solidFill>
                <a:effectLst/>
                <a:latin typeface="+mn-lt"/>
                <a:ea typeface="+mn-ea"/>
                <a:cs typeface="+mn-cs"/>
              </a:rPr>
              <a:t>hulpeloosheid zijn naar de achtergrond verschoven. Het kind is lichamelijk voornamelijk</a:t>
            </a:r>
          </a:p>
          <a:p>
            <a:r>
              <a:rPr lang="nl-NL" sz="1200" kern="1200" dirty="0" smtClean="0">
                <a:solidFill>
                  <a:schemeClr val="tx1"/>
                </a:solidFill>
                <a:effectLst/>
                <a:latin typeface="+mn-lt"/>
                <a:ea typeface="+mn-ea"/>
                <a:cs typeface="+mn-cs"/>
              </a:rPr>
              <a:t>egocentrisch gericht, het is bezig de nieuw verworven fysieke mogelijkheden uit te proberen.</a:t>
            </a:r>
          </a:p>
          <a:p>
            <a:r>
              <a:rPr lang="nl-NL" sz="1200" kern="1200" dirty="0" smtClean="0">
                <a:solidFill>
                  <a:schemeClr val="tx1"/>
                </a:solidFill>
                <a:effectLst/>
                <a:latin typeface="+mn-lt"/>
                <a:ea typeface="+mn-ea"/>
                <a:cs typeface="+mn-cs"/>
              </a:rPr>
              <a:t>Vanaf drie jaar vinden de eerste grote ontdekkingstochten plaats, uit het zicht van de</a:t>
            </a:r>
          </a:p>
          <a:p>
            <a:r>
              <a:rPr lang="nl-NL" sz="1200" kern="1200" dirty="0" smtClean="0">
                <a:solidFill>
                  <a:schemeClr val="tx1"/>
                </a:solidFill>
                <a:effectLst/>
                <a:latin typeface="+mn-lt"/>
                <a:ea typeface="+mn-ea"/>
                <a:cs typeface="+mn-cs"/>
              </a:rPr>
              <a:t>verzorgers. De eerste confrontaties met de beperkingen, gesteld door de fysieke en</a:t>
            </a:r>
          </a:p>
          <a:p>
            <a:r>
              <a:rPr lang="nl-NL" sz="1200" kern="1200" dirty="0" smtClean="0">
                <a:solidFill>
                  <a:schemeClr val="tx1"/>
                </a:solidFill>
                <a:effectLst/>
                <a:latin typeface="+mn-lt"/>
                <a:ea typeface="+mn-ea"/>
                <a:cs typeface="+mn-cs"/>
              </a:rPr>
              <a:t>psychologische omgeving, worden ervaren. </a:t>
            </a:r>
          </a:p>
          <a:p>
            <a:endParaRPr lang="nl-NL" dirty="0"/>
          </a:p>
        </p:txBody>
      </p:sp>
      <p:sp>
        <p:nvSpPr>
          <p:cNvPr id="4" name="Tijdelijke aanduiding voor dianummer 3"/>
          <p:cNvSpPr>
            <a:spLocks noGrp="1"/>
          </p:cNvSpPr>
          <p:nvPr>
            <p:ph type="sldNum" sz="quarter" idx="10"/>
          </p:nvPr>
        </p:nvSpPr>
        <p:spPr/>
        <p:txBody>
          <a:bodyPr/>
          <a:lstStyle/>
          <a:p>
            <a:fld id="{F3994071-5B46-4788-BA56-F44B3BE2E9BA}" type="slidenum">
              <a:rPr lang="nl-NL" smtClean="0"/>
              <a:t>11</a:t>
            </a:fld>
            <a:endParaRPr lang="nl-NL" dirty="0"/>
          </a:p>
        </p:txBody>
      </p:sp>
    </p:spTree>
    <p:extLst>
      <p:ext uri="{BB962C8B-B14F-4D97-AF65-F5344CB8AC3E}">
        <p14:creationId xmlns:p14="http://schemas.microsoft.com/office/powerpoint/2010/main" val="14339708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kern="1200" dirty="0" smtClean="0">
                <a:solidFill>
                  <a:schemeClr val="tx1"/>
                </a:solidFill>
                <a:effectLst/>
                <a:latin typeface="+mn-lt"/>
                <a:ea typeface="+mn-ea"/>
                <a:cs typeface="+mn-cs"/>
              </a:rPr>
              <a:t> </a:t>
            </a:r>
          </a:p>
          <a:p>
            <a:r>
              <a:rPr lang="nl-NL" sz="1200" b="1" i="1" kern="1200" dirty="0" smtClean="0">
                <a:solidFill>
                  <a:schemeClr val="tx1"/>
                </a:solidFill>
                <a:effectLst/>
                <a:latin typeface="+mn-lt"/>
                <a:ea typeface="+mn-ea"/>
                <a:cs typeface="+mn-cs"/>
              </a:rPr>
              <a:t>Vierde fase: </a:t>
            </a:r>
            <a:r>
              <a:rPr lang="nl-NL" sz="1200" b="1" kern="1200" dirty="0" smtClean="0">
                <a:solidFill>
                  <a:schemeClr val="tx1"/>
                </a:solidFill>
                <a:effectLst/>
                <a:latin typeface="+mn-lt"/>
                <a:ea typeface="+mn-ea"/>
                <a:cs typeface="+mn-cs"/>
              </a:rPr>
              <a:t>4 TOT 8 JAAR: CENTRAAL BEGRIP: ONTWIKKELEN EMOTIONEEL</a:t>
            </a:r>
            <a:endParaRPr lang="nl-NL" sz="1200" kern="1200" dirty="0" smtClean="0">
              <a:solidFill>
                <a:schemeClr val="tx1"/>
              </a:solidFill>
              <a:effectLst/>
              <a:latin typeface="+mn-lt"/>
              <a:ea typeface="+mn-ea"/>
              <a:cs typeface="+mn-cs"/>
            </a:endParaRPr>
          </a:p>
          <a:p>
            <a:r>
              <a:rPr lang="nl-NL" sz="1200" b="1" kern="1200" dirty="0" smtClean="0">
                <a:solidFill>
                  <a:schemeClr val="tx1"/>
                </a:solidFill>
                <a:effectLst/>
                <a:latin typeface="+mn-lt"/>
                <a:ea typeface="+mn-ea"/>
                <a:cs typeface="+mn-cs"/>
              </a:rPr>
              <a:t>CONTACT.</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Aan de ene kant heeft het kind autonomie verkregen en aan de andere kant heeft het nu</a:t>
            </a:r>
          </a:p>
          <a:p>
            <a:r>
              <a:rPr lang="nl-NL" sz="1200" kern="1200" dirty="0" smtClean="0">
                <a:solidFill>
                  <a:schemeClr val="tx1"/>
                </a:solidFill>
                <a:effectLst/>
                <a:latin typeface="+mn-lt"/>
                <a:ea typeface="+mn-ea"/>
                <a:cs typeface="+mn-cs"/>
              </a:rPr>
              <a:t>afhankelijkheid geaccepteerd. </a:t>
            </a:r>
          </a:p>
          <a:p>
            <a:r>
              <a:rPr lang="nl-NL" sz="1200" kern="1200" dirty="0" smtClean="0">
                <a:solidFill>
                  <a:schemeClr val="tx1"/>
                </a:solidFill>
                <a:effectLst/>
                <a:latin typeface="+mn-lt"/>
                <a:ea typeface="+mn-ea"/>
                <a:cs typeface="+mn-cs"/>
              </a:rPr>
              <a:t>Lichamelijk contact wordt nu actief door het kind gevraagd, gericht op het vormen van emotioneel contact. </a:t>
            </a:r>
          </a:p>
          <a:p>
            <a:r>
              <a:rPr lang="nl-NL" sz="1200" kern="1200" dirty="0" smtClean="0">
                <a:solidFill>
                  <a:schemeClr val="tx1"/>
                </a:solidFill>
                <a:effectLst/>
                <a:latin typeface="+mn-lt"/>
                <a:ea typeface="+mn-ea"/>
                <a:cs typeface="+mn-cs"/>
              </a:rPr>
              <a:t>Tederheid geven wordt een optie om de daad zelf, niet als instrument om iets te verkrijgen. Er vindt objectverbreding plaats via knuffels en de mogelijkheden van speelkameraadjes op school.</a:t>
            </a:r>
          </a:p>
          <a:p>
            <a:endParaRPr lang="nl-NL" dirty="0"/>
          </a:p>
        </p:txBody>
      </p:sp>
      <p:sp>
        <p:nvSpPr>
          <p:cNvPr id="4" name="Tijdelijke aanduiding voor dianummer 3"/>
          <p:cNvSpPr>
            <a:spLocks noGrp="1"/>
          </p:cNvSpPr>
          <p:nvPr>
            <p:ph type="sldNum" sz="quarter" idx="10"/>
          </p:nvPr>
        </p:nvSpPr>
        <p:spPr/>
        <p:txBody>
          <a:bodyPr/>
          <a:lstStyle/>
          <a:p>
            <a:fld id="{F3994071-5B46-4788-BA56-F44B3BE2E9BA}" type="slidenum">
              <a:rPr lang="nl-NL" smtClean="0"/>
              <a:t>12</a:t>
            </a:fld>
            <a:endParaRPr lang="nl-NL" dirty="0"/>
          </a:p>
        </p:txBody>
      </p:sp>
    </p:spTree>
    <p:extLst>
      <p:ext uri="{BB962C8B-B14F-4D97-AF65-F5344CB8AC3E}">
        <p14:creationId xmlns:p14="http://schemas.microsoft.com/office/powerpoint/2010/main" val="34562331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smtClean="0">
                <a:solidFill>
                  <a:schemeClr val="tx1"/>
                </a:solidFill>
                <a:effectLst/>
                <a:latin typeface="+mn-lt"/>
                <a:ea typeface="+mn-ea"/>
                <a:cs typeface="+mn-cs"/>
              </a:rPr>
              <a:t>Vijfde fase: </a:t>
            </a:r>
            <a:r>
              <a:rPr lang="nl-NL" sz="1200" b="1" kern="1200" dirty="0" smtClean="0">
                <a:solidFill>
                  <a:schemeClr val="tx1"/>
                </a:solidFill>
                <a:effectLst/>
                <a:latin typeface="+mn-lt"/>
                <a:ea typeface="+mn-ea"/>
                <a:cs typeface="+mn-cs"/>
              </a:rPr>
              <a:t>8 TOT 11 (VROUWELIJK)/13 (MANNELIJK) JAAR. CENTRAAL BEGRIP:</a:t>
            </a:r>
            <a:endParaRPr lang="nl-NL" sz="1200" kern="1200" dirty="0" smtClean="0">
              <a:solidFill>
                <a:schemeClr val="tx1"/>
              </a:solidFill>
              <a:effectLst/>
              <a:latin typeface="+mn-lt"/>
              <a:ea typeface="+mn-ea"/>
              <a:cs typeface="+mn-cs"/>
            </a:endParaRPr>
          </a:p>
          <a:p>
            <a:r>
              <a:rPr lang="nl-NL" sz="1200" b="1" kern="1200" dirty="0" smtClean="0">
                <a:solidFill>
                  <a:schemeClr val="tx1"/>
                </a:solidFill>
                <a:effectLst/>
                <a:latin typeface="+mn-lt"/>
                <a:ea typeface="+mn-ea"/>
                <a:cs typeface="+mn-cs"/>
              </a:rPr>
              <a:t>PARADOXALE INTIMITEIT</a:t>
            </a:r>
            <a:r>
              <a:rPr lang="nl-NL" sz="1200" kern="1200" dirty="0" smtClean="0">
                <a:solidFill>
                  <a:schemeClr val="tx1"/>
                </a:solidFill>
                <a:effectLst/>
                <a:latin typeface="+mn-lt"/>
                <a:ea typeface="+mn-ea"/>
                <a:cs typeface="+mn-cs"/>
              </a:rPr>
              <a:t>.</a:t>
            </a:r>
          </a:p>
          <a:p>
            <a:r>
              <a:rPr lang="nl-NL" sz="1200" kern="1200" dirty="0" smtClean="0">
                <a:solidFill>
                  <a:schemeClr val="tx1"/>
                </a:solidFill>
                <a:effectLst/>
                <a:latin typeface="+mn-lt"/>
                <a:ea typeface="+mn-ea"/>
                <a:cs typeface="+mn-cs"/>
              </a:rPr>
              <a:t>De ontwikkeling van het kind verloopt voor mannelijk en vrouwelijk niet synchroon. Het meisje de lichamelijke veranderingen die de voorbode zijn van seksualiteit en volwassenheid en is eerder door deze fase heen. </a:t>
            </a:r>
          </a:p>
          <a:p>
            <a:r>
              <a:rPr lang="nl-NL" sz="1200" kern="1200" dirty="0" smtClean="0">
                <a:solidFill>
                  <a:schemeClr val="tx1"/>
                </a:solidFill>
                <a:effectLst/>
                <a:latin typeface="+mn-lt"/>
                <a:ea typeface="+mn-ea"/>
                <a:cs typeface="+mn-cs"/>
              </a:rPr>
              <a:t>De afhankelijkheid van de ouders is sterk afgenomen en contact met leeftijdsgenoten wordt belangrijker. </a:t>
            </a:r>
          </a:p>
          <a:p>
            <a:r>
              <a:rPr lang="nl-NL" sz="1200" kern="1200" dirty="0" smtClean="0">
                <a:solidFill>
                  <a:schemeClr val="tx1"/>
                </a:solidFill>
                <a:effectLst/>
                <a:latin typeface="+mn-lt"/>
                <a:ea typeface="+mn-ea"/>
                <a:cs typeface="+mn-cs"/>
              </a:rPr>
              <a:t>Lichamelijk contact lijkt nu het tegenovergestelde van hulp, tederheid en seksualiteit uit te drukken. </a:t>
            </a:r>
          </a:p>
          <a:p>
            <a:r>
              <a:rPr lang="nl-NL" sz="1200" kern="1200" dirty="0" smtClean="0">
                <a:solidFill>
                  <a:schemeClr val="tx1"/>
                </a:solidFill>
                <a:effectLst/>
                <a:latin typeface="+mn-lt"/>
                <a:ea typeface="+mn-ea"/>
                <a:cs typeface="+mn-cs"/>
              </a:rPr>
              <a:t>Knijpen, duw en, trekken, stompen en vechten zijn typische vormen van lichamelijk contact in deze periode. </a:t>
            </a:r>
          </a:p>
          <a:p>
            <a:r>
              <a:rPr lang="nl-NL" sz="1200" kern="1200" dirty="0" smtClean="0">
                <a:solidFill>
                  <a:schemeClr val="tx1"/>
                </a:solidFill>
                <a:effectLst/>
                <a:latin typeface="+mn-lt"/>
                <a:ea typeface="+mn-ea"/>
                <a:cs typeface="+mn-cs"/>
              </a:rPr>
              <a:t>Het verzet is gericht op zelfbepaling, op onafhankelijkheid. De behoefte aan lichamelijk contact is echter niet verminderd. </a:t>
            </a:r>
          </a:p>
          <a:p>
            <a:endParaRPr lang="nl-NL" dirty="0"/>
          </a:p>
        </p:txBody>
      </p:sp>
      <p:sp>
        <p:nvSpPr>
          <p:cNvPr id="4" name="Tijdelijke aanduiding voor dianummer 3"/>
          <p:cNvSpPr>
            <a:spLocks noGrp="1"/>
          </p:cNvSpPr>
          <p:nvPr>
            <p:ph type="sldNum" sz="quarter" idx="10"/>
          </p:nvPr>
        </p:nvSpPr>
        <p:spPr/>
        <p:txBody>
          <a:bodyPr/>
          <a:lstStyle/>
          <a:p>
            <a:fld id="{F3994071-5B46-4788-BA56-F44B3BE2E9BA}" type="slidenum">
              <a:rPr lang="nl-NL" smtClean="0"/>
              <a:t>13</a:t>
            </a:fld>
            <a:endParaRPr lang="nl-NL" dirty="0"/>
          </a:p>
        </p:txBody>
      </p:sp>
    </p:spTree>
    <p:extLst>
      <p:ext uri="{BB962C8B-B14F-4D97-AF65-F5344CB8AC3E}">
        <p14:creationId xmlns:p14="http://schemas.microsoft.com/office/powerpoint/2010/main" val="1552264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50000"/>
                <a:alpha val="7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lumMod val="75000"/>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lumMod val="75000"/>
                  </a:schemeClr>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66F933AF-E77D-46CD-90F3-53CAA79740E6}" type="datetimeFigureOut">
              <a:rPr lang="nl-NL" smtClean="0"/>
              <a:t>19-5-2020</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26FBB19E-5DED-45B6-BC60-2259026EC663}" type="slidenum">
              <a:rPr lang="nl-NL" smtClean="0"/>
              <a:t>‹nr.›</a:t>
            </a:fld>
            <a:endParaRPr lang="nl-NL" dirty="0"/>
          </a:p>
        </p:txBody>
      </p:sp>
    </p:spTree>
    <p:extLst>
      <p:ext uri="{BB962C8B-B14F-4D97-AF65-F5344CB8AC3E}">
        <p14:creationId xmlns:p14="http://schemas.microsoft.com/office/powerpoint/2010/main" val="4294884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nl-NL" smtClean="0"/>
              <a:t>Klik om de stijl te bewerken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66F933AF-E77D-46CD-90F3-53CAA79740E6}" type="datetimeFigureOut">
              <a:rPr lang="nl-NL" smtClean="0"/>
              <a:t>19-5-2020</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26FBB19E-5DED-45B6-BC60-2259026EC663}" type="slidenum">
              <a:rPr lang="nl-NL" smtClean="0"/>
              <a:t>‹nr.›</a:t>
            </a:fld>
            <a:endParaRPr lang="nl-NL" dirty="0"/>
          </a:p>
        </p:txBody>
      </p:sp>
    </p:spTree>
    <p:extLst>
      <p:ext uri="{BB962C8B-B14F-4D97-AF65-F5344CB8AC3E}">
        <p14:creationId xmlns:p14="http://schemas.microsoft.com/office/powerpoint/2010/main" val="4088866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Tekststijl van het model bewerken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66F933AF-E77D-46CD-90F3-53CAA79740E6}" type="datetimeFigureOut">
              <a:rPr lang="nl-NL" smtClean="0"/>
              <a:t>19-5-2020</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26FBB19E-5DED-45B6-BC60-2259026EC663}" type="slidenum">
              <a:rPr lang="nl-NL" smtClean="0"/>
              <a:t>‹nr.›</a:t>
            </a:fld>
            <a:endParaRPr lang="nl-NL"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00454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nl-NL" smtClean="0"/>
              <a:t>Klik om de stijl te bewerken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66F933AF-E77D-46CD-90F3-53CAA79740E6}" type="datetimeFigureOut">
              <a:rPr lang="nl-NL" smtClean="0"/>
              <a:t>19-5-2020</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26FBB19E-5DED-45B6-BC60-2259026EC663}" type="slidenum">
              <a:rPr lang="nl-NL" smtClean="0"/>
              <a:t>‹nr.›</a:t>
            </a:fld>
            <a:endParaRPr lang="nl-NL" dirty="0"/>
          </a:p>
        </p:txBody>
      </p:sp>
    </p:spTree>
    <p:extLst>
      <p:ext uri="{BB962C8B-B14F-4D97-AF65-F5344CB8AC3E}">
        <p14:creationId xmlns:p14="http://schemas.microsoft.com/office/powerpoint/2010/main" val="1376747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Tekststijl van het model bewerken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66F933AF-E77D-46CD-90F3-53CAA79740E6}" type="datetimeFigureOut">
              <a:rPr lang="nl-NL" smtClean="0"/>
              <a:t>19-5-2020</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26FBB19E-5DED-45B6-BC60-2259026EC663}" type="slidenum">
              <a:rPr lang="nl-NL" smtClean="0"/>
              <a:t>‹nr.›</a:t>
            </a:fld>
            <a:endParaRPr lang="nl-NL"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51277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Tekststijl van het model bewerken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66F933AF-E77D-46CD-90F3-53CAA79740E6}" type="datetimeFigureOut">
              <a:rPr lang="nl-NL" smtClean="0"/>
              <a:t>19-5-2020</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26FBB19E-5DED-45B6-BC60-2259026EC663}" type="slidenum">
              <a:rPr lang="nl-NL" smtClean="0"/>
              <a:t>‹nr.›</a:t>
            </a:fld>
            <a:endParaRPr lang="nl-NL" dirty="0"/>
          </a:p>
        </p:txBody>
      </p:sp>
    </p:spTree>
    <p:extLst>
      <p:ext uri="{BB962C8B-B14F-4D97-AF65-F5344CB8AC3E}">
        <p14:creationId xmlns:p14="http://schemas.microsoft.com/office/powerpoint/2010/main" val="22886423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66F933AF-E77D-46CD-90F3-53CAA79740E6}" type="datetimeFigureOut">
              <a:rPr lang="nl-NL" smtClean="0"/>
              <a:t>19-5-2020</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26FBB19E-5DED-45B6-BC60-2259026EC663}" type="slidenum">
              <a:rPr lang="nl-NL" smtClean="0"/>
              <a:t>‹nr.›</a:t>
            </a:fld>
            <a:endParaRPr lang="nl-NL" dirty="0"/>
          </a:p>
        </p:txBody>
      </p:sp>
    </p:spTree>
    <p:extLst>
      <p:ext uri="{BB962C8B-B14F-4D97-AF65-F5344CB8AC3E}">
        <p14:creationId xmlns:p14="http://schemas.microsoft.com/office/powerpoint/2010/main" val="11735621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nl-NL" smtClean="0"/>
              <a:t>Klik om de stijl te bewerken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66F933AF-E77D-46CD-90F3-53CAA79740E6}" type="datetimeFigureOut">
              <a:rPr lang="nl-NL" smtClean="0"/>
              <a:t>19-5-2020</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26FBB19E-5DED-45B6-BC60-2259026EC663}" type="slidenum">
              <a:rPr lang="nl-NL" smtClean="0"/>
              <a:t>‹nr.›</a:t>
            </a:fld>
            <a:endParaRPr lang="nl-NL" dirty="0"/>
          </a:p>
        </p:txBody>
      </p:sp>
    </p:spTree>
    <p:extLst>
      <p:ext uri="{BB962C8B-B14F-4D97-AF65-F5344CB8AC3E}">
        <p14:creationId xmlns:p14="http://schemas.microsoft.com/office/powerpoint/2010/main" val="2295449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66F933AF-E77D-46CD-90F3-53CAA79740E6}" type="datetimeFigureOut">
              <a:rPr lang="nl-NL" smtClean="0"/>
              <a:t>19-5-2020</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26FBB19E-5DED-45B6-BC60-2259026EC663}" type="slidenum">
              <a:rPr lang="nl-NL" smtClean="0"/>
              <a:t>‹nr.›</a:t>
            </a:fld>
            <a:endParaRPr lang="nl-NL" dirty="0"/>
          </a:p>
        </p:txBody>
      </p:sp>
    </p:spTree>
    <p:extLst>
      <p:ext uri="{BB962C8B-B14F-4D97-AF65-F5344CB8AC3E}">
        <p14:creationId xmlns:p14="http://schemas.microsoft.com/office/powerpoint/2010/main" val="1372893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nl-NL" smtClean="0"/>
              <a:t>Klik om de stijl te bewerken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66F933AF-E77D-46CD-90F3-53CAA79740E6}" type="datetimeFigureOut">
              <a:rPr lang="nl-NL" smtClean="0"/>
              <a:t>19-5-2020</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26FBB19E-5DED-45B6-BC60-2259026EC663}" type="slidenum">
              <a:rPr lang="nl-NL" smtClean="0"/>
              <a:t>‹nr.›</a:t>
            </a:fld>
            <a:endParaRPr lang="nl-NL" dirty="0"/>
          </a:p>
        </p:txBody>
      </p:sp>
    </p:spTree>
    <p:extLst>
      <p:ext uri="{BB962C8B-B14F-4D97-AF65-F5344CB8AC3E}">
        <p14:creationId xmlns:p14="http://schemas.microsoft.com/office/powerpoint/2010/main" val="262420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nl-NL" smtClean="0"/>
              <a:t>Klik om de stijl te bewerken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66F933AF-E77D-46CD-90F3-53CAA79740E6}" type="datetimeFigureOut">
              <a:rPr lang="nl-NL" smtClean="0"/>
              <a:t>19-5-2020</a:t>
            </a:fld>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p:txBody>
          <a:bodyPr/>
          <a:lstStyle/>
          <a:p>
            <a:fld id="{26FBB19E-5DED-45B6-BC60-2259026EC663}" type="slidenum">
              <a:rPr lang="nl-NL" smtClean="0"/>
              <a:t>‹nr.›</a:t>
            </a:fld>
            <a:endParaRPr lang="nl-NL" dirty="0"/>
          </a:p>
        </p:txBody>
      </p:sp>
    </p:spTree>
    <p:extLst>
      <p:ext uri="{BB962C8B-B14F-4D97-AF65-F5344CB8AC3E}">
        <p14:creationId xmlns:p14="http://schemas.microsoft.com/office/powerpoint/2010/main" val="1523706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nl-NL" smtClean="0"/>
              <a:t>Klik om de stijl te bewerken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66F933AF-E77D-46CD-90F3-53CAA79740E6}" type="datetimeFigureOut">
              <a:rPr lang="nl-NL" smtClean="0"/>
              <a:t>19-5-2020</a:t>
            </a:fld>
            <a:endParaRPr lang="nl-NL" dirty="0"/>
          </a:p>
        </p:txBody>
      </p:sp>
      <p:sp>
        <p:nvSpPr>
          <p:cNvPr id="8" name="Footer Placeholder 7"/>
          <p:cNvSpPr>
            <a:spLocks noGrp="1"/>
          </p:cNvSpPr>
          <p:nvPr>
            <p:ph type="ftr" sz="quarter" idx="11"/>
          </p:nvPr>
        </p:nvSpPr>
        <p:spPr/>
        <p:txBody>
          <a:bodyPr/>
          <a:lstStyle/>
          <a:p>
            <a:endParaRPr lang="nl-NL" dirty="0"/>
          </a:p>
        </p:txBody>
      </p:sp>
      <p:sp>
        <p:nvSpPr>
          <p:cNvPr id="9" name="Slide Number Placeholder 8"/>
          <p:cNvSpPr>
            <a:spLocks noGrp="1"/>
          </p:cNvSpPr>
          <p:nvPr>
            <p:ph type="sldNum" sz="quarter" idx="12"/>
          </p:nvPr>
        </p:nvSpPr>
        <p:spPr/>
        <p:txBody>
          <a:bodyPr/>
          <a:lstStyle/>
          <a:p>
            <a:fld id="{26FBB19E-5DED-45B6-BC60-2259026EC663}" type="slidenum">
              <a:rPr lang="nl-NL" smtClean="0"/>
              <a:t>‹nr.›</a:t>
            </a:fld>
            <a:endParaRPr lang="nl-NL" dirty="0"/>
          </a:p>
        </p:txBody>
      </p:sp>
    </p:spTree>
    <p:extLst>
      <p:ext uri="{BB962C8B-B14F-4D97-AF65-F5344CB8AC3E}">
        <p14:creationId xmlns:p14="http://schemas.microsoft.com/office/powerpoint/2010/main" val="3005333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66F933AF-E77D-46CD-90F3-53CAA79740E6}" type="datetimeFigureOut">
              <a:rPr lang="nl-NL" smtClean="0"/>
              <a:t>19-5-2020</a:t>
            </a:fld>
            <a:endParaRPr lang="nl-NL" dirty="0"/>
          </a:p>
        </p:txBody>
      </p:sp>
      <p:sp>
        <p:nvSpPr>
          <p:cNvPr id="4" name="Footer Placeholder 3"/>
          <p:cNvSpPr>
            <a:spLocks noGrp="1"/>
          </p:cNvSpPr>
          <p:nvPr>
            <p:ph type="ftr" sz="quarter" idx="11"/>
          </p:nvPr>
        </p:nvSpPr>
        <p:spPr/>
        <p:txBody>
          <a:bodyPr/>
          <a:lstStyle/>
          <a:p>
            <a:endParaRPr lang="nl-NL" dirty="0"/>
          </a:p>
        </p:txBody>
      </p:sp>
      <p:sp>
        <p:nvSpPr>
          <p:cNvPr id="5" name="Slide Number Placeholder 4"/>
          <p:cNvSpPr>
            <a:spLocks noGrp="1"/>
          </p:cNvSpPr>
          <p:nvPr>
            <p:ph type="sldNum" sz="quarter" idx="12"/>
          </p:nvPr>
        </p:nvSpPr>
        <p:spPr/>
        <p:txBody>
          <a:bodyPr/>
          <a:lstStyle/>
          <a:p>
            <a:fld id="{26FBB19E-5DED-45B6-BC60-2259026EC663}" type="slidenum">
              <a:rPr lang="nl-NL" smtClean="0"/>
              <a:t>‹nr.›</a:t>
            </a:fld>
            <a:endParaRPr lang="nl-NL" dirty="0"/>
          </a:p>
        </p:txBody>
      </p:sp>
    </p:spTree>
    <p:extLst>
      <p:ext uri="{BB962C8B-B14F-4D97-AF65-F5344CB8AC3E}">
        <p14:creationId xmlns:p14="http://schemas.microsoft.com/office/powerpoint/2010/main" val="3926433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F933AF-E77D-46CD-90F3-53CAA79740E6}" type="datetimeFigureOut">
              <a:rPr lang="nl-NL" smtClean="0"/>
              <a:t>19-5-2020</a:t>
            </a:fld>
            <a:endParaRPr lang="nl-NL" dirty="0"/>
          </a:p>
        </p:txBody>
      </p:sp>
      <p:sp>
        <p:nvSpPr>
          <p:cNvPr id="3" name="Footer Placeholder 2"/>
          <p:cNvSpPr>
            <a:spLocks noGrp="1"/>
          </p:cNvSpPr>
          <p:nvPr>
            <p:ph type="ftr" sz="quarter" idx="11"/>
          </p:nvPr>
        </p:nvSpPr>
        <p:spPr/>
        <p:txBody>
          <a:bodyPr/>
          <a:lstStyle/>
          <a:p>
            <a:endParaRPr lang="nl-NL" dirty="0"/>
          </a:p>
        </p:txBody>
      </p:sp>
      <p:sp>
        <p:nvSpPr>
          <p:cNvPr id="4" name="Slide Number Placeholder 3"/>
          <p:cNvSpPr>
            <a:spLocks noGrp="1"/>
          </p:cNvSpPr>
          <p:nvPr>
            <p:ph type="sldNum" sz="quarter" idx="12"/>
          </p:nvPr>
        </p:nvSpPr>
        <p:spPr/>
        <p:txBody>
          <a:bodyPr/>
          <a:lstStyle/>
          <a:p>
            <a:fld id="{26FBB19E-5DED-45B6-BC60-2259026EC663}" type="slidenum">
              <a:rPr lang="nl-NL" smtClean="0"/>
              <a:t>‹nr.›</a:t>
            </a:fld>
            <a:endParaRPr lang="nl-NL" dirty="0"/>
          </a:p>
        </p:txBody>
      </p:sp>
    </p:spTree>
    <p:extLst>
      <p:ext uri="{BB962C8B-B14F-4D97-AF65-F5344CB8AC3E}">
        <p14:creationId xmlns:p14="http://schemas.microsoft.com/office/powerpoint/2010/main" val="1648501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nl-NL" smtClean="0"/>
              <a:t>Klik om de stijl te bewerken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smtClean="0"/>
              <a:t>Tekststijl van het model bewerken</a:t>
            </a:r>
          </a:p>
        </p:txBody>
      </p:sp>
      <p:sp>
        <p:nvSpPr>
          <p:cNvPr id="5" name="Date Placeholder 4"/>
          <p:cNvSpPr>
            <a:spLocks noGrp="1"/>
          </p:cNvSpPr>
          <p:nvPr>
            <p:ph type="dt" sz="half" idx="10"/>
          </p:nvPr>
        </p:nvSpPr>
        <p:spPr/>
        <p:txBody>
          <a:bodyPr/>
          <a:lstStyle/>
          <a:p>
            <a:fld id="{66F933AF-E77D-46CD-90F3-53CAA79740E6}" type="datetimeFigureOut">
              <a:rPr lang="nl-NL" smtClean="0"/>
              <a:t>19-5-2020</a:t>
            </a:fld>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p:txBody>
          <a:bodyPr/>
          <a:lstStyle/>
          <a:p>
            <a:fld id="{26FBB19E-5DED-45B6-BC60-2259026EC663}" type="slidenum">
              <a:rPr lang="nl-NL" smtClean="0"/>
              <a:t>‹nr.›</a:t>
            </a:fld>
            <a:endParaRPr lang="nl-NL" dirty="0"/>
          </a:p>
        </p:txBody>
      </p:sp>
    </p:spTree>
    <p:extLst>
      <p:ext uri="{BB962C8B-B14F-4D97-AF65-F5344CB8AC3E}">
        <p14:creationId xmlns:p14="http://schemas.microsoft.com/office/powerpoint/2010/main" val="1993923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5" name="Date Placeholder 4"/>
          <p:cNvSpPr>
            <a:spLocks noGrp="1"/>
          </p:cNvSpPr>
          <p:nvPr>
            <p:ph type="dt" sz="half" idx="10"/>
          </p:nvPr>
        </p:nvSpPr>
        <p:spPr/>
        <p:txBody>
          <a:bodyPr/>
          <a:lstStyle/>
          <a:p>
            <a:fld id="{66F933AF-E77D-46CD-90F3-53CAA79740E6}" type="datetimeFigureOut">
              <a:rPr lang="nl-NL" smtClean="0"/>
              <a:t>19-5-2020</a:t>
            </a:fld>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p:txBody>
          <a:bodyPr/>
          <a:lstStyle/>
          <a:p>
            <a:fld id="{26FBB19E-5DED-45B6-BC60-2259026EC663}" type="slidenum">
              <a:rPr lang="nl-NL" smtClean="0"/>
              <a:t>‹nr.›</a:t>
            </a:fld>
            <a:endParaRPr lang="nl-NL" dirty="0"/>
          </a:p>
        </p:txBody>
      </p:sp>
    </p:spTree>
    <p:extLst>
      <p:ext uri="{BB962C8B-B14F-4D97-AF65-F5344CB8AC3E}">
        <p14:creationId xmlns:p14="http://schemas.microsoft.com/office/powerpoint/2010/main" val="220514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cxnSp>
          <p:nvCxnSpPr>
            <p:cNvPr id="7" name="Straight Connector 6"/>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9" name="Freeform 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50000"/>
                <a:alpha val="7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nl-NL" smtClean="0"/>
              <a:t>Klik om de stijl te bewerken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6F933AF-E77D-46CD-90F3-53CAA79740E6}" type="datetimeFigureOut">
              <a:rPr lang="nl-NL" smtClean="0"/>
              <a:t>19-5-2020</a:t>
            </a:fld>
            <a:endParaRPr lang="nl-NL"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nl-NL"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26FBB19E-5DED-45B6-BC60-2259026EC663}" type="slidenum">
              <a:rPr lang="nl-NL" smtClean="0"/>
              <a:t>‹nr.›</a:t>
            </a:fld>
            <a:endParaRPr lang="nl-NL" dirty="0"/>
          </a:p>
        </p:txBody>
      </p:sp>
    </p:spTree>
    <p:extLst>
      <p:ext uri="{BB962C8B-B14F-4D97-AF65-F5344CB8AC3E}">
        <p14:creationId xmlns:p14="http://schemas.microsoft.com/office/powerpoint/2010/main" val="2727334255"/>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9BVm8g0Ze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3" name="Ondertitel 2"/>
          <p:cNvSpPr>
            <a:spLocks noGrp="1"/>
          </p:cNvSpPr>
          <p:nvPr>
            <p:ph type="subTitle" idx="1"/>
          </p:nvPr>
        </p:nvSpPr>
        <p:spPr>
          <a:xfrm>
            <a:off x="1331640" y="4797152"/>
            <a:ext cx="5825202" cy="1296144"/>
          </a:xfrm>
        </p:spPr>
        <p:txBody>
          <a:bodyPr>
            <a:noAutofit/>
          </a:bodyPr>
          <a:lstStyle/>
          <a:p>
            <a:pPr algn="ctr"/>
            <a:r>
              <a:rPr lang="nl-NL" sz="2200" dirty="0">
                <a:solidFill>
                  <a:srgbClr val="002060"/>
                </a:solidFill>
              </a:rPr>
              <a:t>Module 11 Verstandelijk beperkten zorg</a:t>
            </a:r>
          </a:p>
          <a:p>
            <a:pPr algn="ctr"/>
            <a:r>
              <a:rPr lang="nl-NL" sz="2200" dirty="0" smtClean="0">
                <a:solidFill>
                  <a:srgbClr val="002060"/>
                </a:solidFill>
              </a:rPr>
              <a:t>Seksualiteit</a:t>
            </a:r>
            <a:endParaRPr lang="nl-NL" sz="2200" dirty="0">
              <a:solidFill>
                <a:srgbClr val="002060"/>
              </a:solidFill>
            </a:endParaRPr>
          </a:p>
        </p:txBody>
      </p:sp>
      <p:pic>
        <p:nvPicPr>
          <p:cNvPr id="4" name="Afbeelding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0304" y="5598049"/>
            <a:ext cx="978002" cy="978002"/>
          </a:xfrm>
          <a:prstGeom prst="rect">
            <a:avLst/>
          </a:prstGeom>
        </p:spPr>
      </p:pic>
      <p:pic>
        <p:nvPicPr>
          <p:cNvPr id="5" name="Afbeelding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44222" y="1129110"/>
            <a:ext cx="4807378" cy="3164857"/>
          </a:xfrm>
          <a:prstGeom prst="rect">
            <a:avLst/>
          </a:prstGeom>
        </p:spPr>
      </p:pic>
    </p:spTree>
    <p:extLst>
      <p:ext uri="{BB962C8B-B14F-4D97-AF65-F5344CB8AC3E}">
        <p14:creationId xmlns:p14="http://schemas.microsoft.com/office/powerpoint/2010/main" val="27018341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i="1" dirty="0" smtClean="0"/>
              <a:t>Tweede fase: </a:t>
            </a:r>
            <a:r>
              <a:rPr lang="nl-NL" b="1" dirty="0" smtClean="0"/>
              <a:t>1 ½ TOT 2 ½ JAAR</a:t>
            </a:r>
            <a:endParaRPr lang="nl-NL" dirty="0"/>
          </a:p>
        </p:txBody>
      </p:sp>
      <p:sp>
        <p:nvSpPr>
          <p:cNvPr id="3" name="Tijdelijke aanduiding voor inhoud 2"/>
          <p:cNvSpPr>
            <a:spLocks noGrp="1"/>
          </p:cNvSpPr>
          <p:nvPr>
            <p:ph idx="1"/>
          </p:nvPr>
        </p:nvSpPr>
        <p:spPr/>
        <p:txBody>
          <a:bodyPr>
            <a:normAutofit/>
          </a:bodyPr>
          <a:lstStyle/>
          <a:p>
            <a:r>
              <a:rPr lang="nl-NL" sz="2200" dirty="0" smtClean="0">
                <a:solidFill>
                  <a:srgbClr val="002060"/>
                </a:solidFill>
              </a:rPr>
              <a:t>Enige </a:t>
            </a:r>
            <a:r>
              <a:rPr lang="nl-NL" sz="2200" dirty="0">
                <a:solidFill>
                  <a:srgbClr val="002060"/>
                </a:solidFill>
              </a:rPr>
              <a:t>autonomie verworven. </a:t>
            </a:r>
            <a:endParaRPr lang="nl-NL" sz="2200" dirty="0" smtClean="0">
              <a:solidFill>
                <a:srgbClr val="002060"/>
              </a:solidFill>
            </a:endParaRPr>
          </a:p>
          <a:p>
            <a:endParaRPr lang="nl-NL" sz="2200" dirty="0" smtClean="0">
              <a:solidFill>
                <a:srgbClr val="002060"/>
              </a:solidFill>
            </a:endParaRPr>
          </a:p>
          <a:p>
            <a:r>
              <a:rPr lang="nl-NL" sz="2200" dirty="0" smtClean="0">
                <a:solidFill>
                  <a:srgbClr val="002060"/>
                </a:solidFill>
              </a:rPr>
              <a:t>Behoefte </a:t>
            </a:r>
            <a:r>
              <a:rPr lang="nl-NL" sz="2200" dirty="0">
                <a:solidFill>
                  <a:srgbClr val="002060"/>
                </a:solidFill>
              </a:rPr>
              <a:t>aan emotioneel contact </a:t>
            </a:r>
            <a:endParaRPr lang="nl-NL" sz="2200" dirty="0" smtClean="0">
              <a:solidFill>
                <a:srgbClr val="002060"/>
              </a:solidFill>
            </a:endParaRPr>
          </a:p>
          <a:p>
            <a:endParaRPr lang="nl-NL" sz="2200" dirty="0">
              <a:solidFill>
                <a:srgbClr val="002060"/>
              </a:solidFill>
            </a:endParaRPr>
          </a:p>
          <a:p>
            <a:r>
              <a:rPr lang="nl-NL" sz="2200" dirty="0" smtClean="0">
                <a:solidFill>
                  <a:srgbClr val="002060"/>
                </a:solidFill>
              </a:rPr>
              <a:t>Lichamelijke </a:t>
            </a:r>
            <a:r>
              <a:rPr lang="nl-NL" sz="2200" dirty="0">
                <a:solidFill>
                  <a:srgbClr val="002060"/>
                </a:solidFill>
              </a:rPr>
              <a:t>contact </a:t>
            </a:r>
            <a:r>
              <a:rPr lang="nl-NL" sz="2200" dirty="0" smtClean="0">
                <a:solidFill>
                  <a:srgbClr val="002060"/>
                </a:solidFill>
              </a:rPr>
              <a:t>= bevrediging </a:t>
            </a:r>
            <a:r>
              <a:rPr lang="nl-NL" sz="2200" dirty="0">
                <a:solidFill>
                  <a:srgbClr val="002060"/>
                </a:solidFill>
              </a:rPr>
              <a:t>van bepaalde behoeften. </a:t>
            </a:r>
          </a:p>
        </p:txBody>
      </p:sp>
    </p:spTree>
    <p:extLst>
      <p:ext uri="{BB962C8B-B14F-4D97-AF65-F5344CB8AC3E}">
        <p14:creationId xmlns:p14="http://schemas.microsoft.com/office/powerpoint/2010/main" val="5479692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i="1" dirty="0" smtClean="0"/>
              <a:t>Derde fase</a:t>
            </a:r>
            <a:r>
              <a:rPr lang="nl-NL" dirty="0" smtClean="0"/>
              <a:t>: </a:t>
            </a:r>
            <a:r>
              <a:rPr lang="nl-NL" b="1" dirty="0" smtClean="0"/>
              <a:t>2 ½ TOT 4 JAAR. </a:t>
            </a:r>
            <a:endParaRPr lang="nl-NL" dirty="0"/>
          </a:p>
        </p:txBody>
      </p:sp>
      <p:sp>
        <p:nvSpPr>
          <p:cNvPr id="3" name="Tijdelijke aanduiding voor inhoud 2"/>
          <p:cNvSpPr>
            <a:spLocks noGrp="1"/>
          </p:cNvSpPr>
          <p:nvPr>
            <p:ph idx="1"/>
          </p:nvPr>
        </p:nvSpPr>
        <p:spPr/>
        <p:txBody>
          <a:bodyPr>
            <a:normAutofit/>
          </a:bodyPr>
          <a:lstStyle/>
          <a:p>
            <a:r>
              <a:rPr lang="nl-NL" sz="2200" dirty="0" smtClean="0">
                <a:solidFill>
                  <a:srgbClr val="002060"/>
                </a:solidFill>
              </a:rPr>
              <a:t>Eerste </a:t>
            </a:r>
            <a:r>
              <a:rPr lang="nl-NL" sz="2200" dirty="0">
                <a:solidFill>
                  <a:srgbClr val="002060"/>
                </a:solidFill>
              </a:rPr>
              <a:t>koppigheidsfase. </a:t>
            </a:r>
          </a:p>
          <a:p>
            <a:endParaRPr lang="nl-NL" sz="2200" dirty="0">
              <a:solidFill>
                <a:srgbClr val="002060"/>
              </a:solidFill>
            </a:endParaRPr>
          </a:p>
          <a:p>
            <a:r>
              <a:rPr lang="nl-NL" sz="2200" dirty="0" smtClean="0">
                <a:solidFill>
                  <a:srgbClr val="002060"/>
                </a:solidFill>
              </a:rPr>
              <a:t>Verschil tussen de seksen ontdekken</a:t>
            </a:r>
            <a:r>
              <a:rPr lang="nl-NL" sz="2200" dirty="0">
                <a:solidFill>
                  <a:srgbClr val="002060"/>
                </a:solidFill>
              </a:rPr>
              <a:t>. </a:t>
            </a:r>
            <a:endParaRPr lang="nl-NL" sz="2200" dirty="0" smtClean="0">
              <a:solidFill>
                <a:srgbClr val="002060"/>
              </a:solidFill>
            </a:endParaRPr>
          </a:p>
          <a:p>
            <a:endParaRPr lang="nl-NL" sz="2200" dirty="0" smtClean="0">
              <a:solidFill>
                <a:srgbClr val="002060"/>
              </a:solidFill>
            </a:endParaRPr>
          </a:p>
          <a:p>
            <a:r>
              <a:rPr lang="nl-NL" sz="2200" dirty="0" smtClean="0">
                <a:solidFill>
                  <a:srgbClr val="002060"/>
                </a:solidFill>
              </a:rPr>
              <a:t>Lichamelijk voornamelijk egocentrisch gericht</a:t>
            </a:r>
          </a:p>
          <a:p>
            <a:pPr marL="0" indent="0">
              <a:buNone/>
            </a:pPr>
            <a:r>
              <a:rPr lang="nl-NL" dirty="0" smtClean="0"/>
              <a:t> </a:t>
            </a:r>
            <a:endParaRPr lang="nl-NL" dirty="0"/>
          </a:p>
          <a:p>
            <a:pPr marL="0" indent="0">
              <a:buNone/>
            </a:pPr>
            <a:endParaRPr lang="nl-NL" dirty="0"/>
          </a:p>
        </p:txBody>
      </p:sp>
    </p:spTree>
    <p:extLst>
      <p:ext uri="{BB962C8B-B14F-4D97-AF65-F5344CB8AC3E}">
        <p14:creationId xmlns:p14="http://schemas.microsoft.com/office/powerpoint/2010/main" val="33821967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i="1" dirty="0" smtClean="0"/>
              <a:t>Vierde fase: </a:t>
            </a:r>
            <a:r>
              <a:rPr lang="nl-NL" b="1" dirty="0" smtClean="0"/>
              <a:t>4 TOT 8 JAAR</a:t>
            </a:r>
            <a:endParaRPr lang="nl-NL" dirty="0"/>
          </a:p>
        </p:txBody>
      </p:sp>
      <p:sp>
        <p:nvSpPr>
          <p:cNvPr id="3" name="Tijdelijke aanduiding voor inhoud 2"/>
          <p:cNvSpPr>
            <a:spLocks noGrp="1"/>
          </p:cNvSpPr>
          <p:nvPr>
            <p:ph idx="1"/>
          </p:nvPr>
        </p:nvSpPr>
        <p:spPr>
          <a:xfrm>
            <a:off x="467544" y="1844824"/>
            <a:ext cx="8229600" cy="4525963"/>
          </a:xfrm>
        </p:spPr>
        <p:txBody>
          <a:bodyPr>
            <a:normAutofit/>
          </a:bodyPr>
          <a:lstStyle/>
          <a:p>
            <a:r>
              <a:rPr lang="nl-NL" sz="2200" dirty="0" smtClean="0">
                <a:solidFill>
                  <a:srgbClr val="002060"/>
                </a:solidFill>
              </a:rPr>
              <a:t>Ontwikkelen van emotioneel contact</a:t>
            </a:r>
          </a:p>
          <a:p>
            <a:pPr marL="0" indent="0">
              <a:buNone/>
            </a:pPr>
            <a:endParaRPr lang="nl-NL" sz="2200" dirty="0">
              <a:solidFill>
                <a:srgbClr val="002060"/>
              </a:solidFill>
            </a:endParaRPr>
          </a:p>
          <a:p>
            <a:r>
              <a:rPr lang="nl-NL" sz="2200" dirty="0" smtClean="0">
                <a:solidFill>
                  <a:srgbClr val="002060"/>
                </a:solidFill>
              </a:rPr>
              <a:t>Lichamelijk </a:t>
            </a:r>
            <a:r>
              <a:rPr lang="nl-NL" sz="2200" dirty="0">
                <a:solidFill>
                  <a:srgbClr val="002060"/>
                </a:solidFill>
              </a:rPr>
              <a:t>contact wordt nu actief </a:t>
            </a:r>
            <a:r>
              <a:rPr lang="nl-NL" sz="2200" dirty="0" smtClean="0">
                <a:solidFill>
                  <a:srgbClr val="002060"/>
                </a:solidFill>
              </a:rPr>
              <a:t>gevraagd</a:t>
            </a:r>
          </a:p>
          <a:p>
            <a:pPr marL="0" indent="0">
              <a:buNone/>
            </a:pPr>
            <a:endParaRPr lang="nl-NL" sz="2200" dirty="0" smtClean="0">
              <a:solidFill>
                <a:srgbClr val="002060"/>
              </a:solidFill>
            </a:endParaRPr>
          </a:p>
          <a:p>
            <a:r>
              <a:rPr lang="nl-NL" sz="2200" dirty="0" smtClean="0">
                <a:solidFill>
                  <a:srgbClr val="002060"/>
                </a:solidFill>
              </a:rPr>
              <a:t>Objectverbreding</a:t>
            </a:r>
            <a:endParaRPr lang="nl-NL" sz="2200" dirty="0">
              <a:solidFill>
                <a:srgbClr val="002060"/>
              </a:solidFill>
            </a:endParaRPr>
          </a:p>
        </p:txBody>
      </p:sp>
    </p:spTree>
    <p:extLst>
      <p:ext uri="{BB962C8B-B14F-4D97-AF65-F5344CB8AC3E}">
        <p14:creationId xmlns:p14="http://schemas.microsoft.com/office/powerpoint/2010/main" val="20671694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i="1" dirty="0" smtClean="0"/>
              <a:t>Vijfde fase: </a:t>
            </a:r>
            <a:r>
              <a:rPr lang="nl-NL" b="1" dirty="0" smtClean="0"/>
              <a:t>8 TOT 11 /13</a:t>
            </a:r>
            <a:endParaRPr lang="nl-NL" dirty="0"/>
          </a:p>
        </p:txBody>
      </p:sp>
      <p:sp>
        <p:nvSpPr>
          <p:cNvPr id="3" name="Tijdelijke aanduiding voor inhoud 2"/>
          <p:cNvSpPr>
            <a:spLocks noGrp="1"/>
          </p:cNvSpPr>
          <p:nvPr>
            <p:ph idx="1"/>
          </p:nvPr>
        </p:nvSpPr>
        <p:spPr/>
        <p:txBody>
          <a:bodyPr>
            <a:normAutofit/>
          </a:bodyPr>
          <a:lstStyle/>
          <a:p>
            <a:r>
              <a:rPr lang="nl-NL" sz="2200" dirty="0" smtClean="0">
                <a:solidFill>
                  <a:srgbClr val="002060"/>
                </a:solidFill>
              </a:rPr>
              <a:t>De </a:t>
            </a:r>
            <a:r>
              <a:rPr lang="nl-NL" sz="2200" dirty="0">
                <a:solidFill>
                  <a:srgbClr val="002060"/>
                </a:solidFill>
              </a:rPr>
              <a:t>ontwikkeling </a:t>
            </a:r>
            <a:r>
              <a:rPr lang="nl-NL" sz="2200" dirty="0" smtClean="0">
                <a:solidFill>
                  <a:srgbClr val="002060"/>
                </a:solidFill>
              </a:rPr>
              <a:t>mannelijk </a:t>
            </a:r>
            <a:r>
              <a:rPr lang="nl-NL" sz="2200" dirty="0">
                <a:solidFill>
                  <a:srgbClr val="002060"/>
                </a:solidFill>
              </a:rPr>
              <a:t>en vrouwelijk </a:t>
            </a:r>
            <a:r>
              <a:rPr lang="nl-NL" sz="2200" b="1" dirty="0">
                <a:solidFill>
                  <a:srgbClr val="002060"/>
                </a:solidFill>
              </a:rPr>
              <a:t>niet</a:t>
            </a:r>
            <a:r>
              <a:rPr lang="nl-NL" sz="2200" dirty="0">
                <a:solidFill>
                  <a:srgbClr val="002060"/>
                </a:solidFill>
              </a:rPr>
              <a:t> synchroon</a:t>
            </a:r>
            <a:r>
              <a:rPr lang="nl-NL" sz="2200" dirty="0" smtClean="0">
                <a:solidFill>
                  <a:srgbClr val="002060"/>
                </a:solidFill>
              </a:rPr>
              <a:t>. </a:t>
            </a:r>
          </a:p>
          <a:p>
            <a:endParaRPr lang="nl-NL" sz="2200" dirty="0">
              <a:solidFill>
                <a:srgbClr val="002060"/>
              </a:solidFill>
            </a:endParaRPr>
          </a:p>
          <a:p>
            <a:r>
              <a:rPr lang="nl-NL" sz="2200" dirty="0">
                <a:solidFill>
                  <a:srgbClr val="002060"/>
                </a:solidFill>
              </a:rPr>
              <a:t>De afhankelijkheid van de ouders is sterk </a:t>
            </a:r>
            <a:r>
              <a:rPr lang="nl-NL" sz="2200" dirty="0" smtClean="0">
                <a:solidFill>
                  <a:srgbClr val="002060"/>
                </a:solidFill>
              </a:rPr>
              <a:t>afgenomen. </a:t>
            </a:r>
            <a:endParaRPr lang="nl-NL" sz="2200" dirty="0">
              <a:solidFill>
                <a:srgbClr val="002060"/>
              </a:solidFill>
            </a:endParaRPr>
          </a:p>
          <a:p>
            <a:endParaRPr lang="nl-NL" sz="2200" dirty="0" smtClean="0">
              <a:solidFill>
                <a:srgbClr val="002060"/>
              </a:solidFill>
            </a:endParaRPr>
          </a:p>
          <a:p>
            <a:r>
              <a:rPr lang="nl-NL" sz="2200" dirty="0" smtClean="0">
                <a:solidFill>
                  <a:srgbClr val="002060"/>
                </a:solidFill>
              </a:rPr>
              <a:t>De </a:t>
            </a:r>
            <a:r>
              <a:rPr lang="nl-NL" sz="2200" dirty="0">
                <a:solidFill>
                  <a:srgbClr val="002060"/>
                </a:solidFill>
              </a:rPr>
              <a:t>behoefte aan lichamelijk contact is echter niet verminderd. </a:t>
            </a:r>
          </a:p>
          <a:p>
            <a:pPr marL="0" indent="0">
              <a:buNone/>
            </a:pPr>
            <a:endParaRPr lang="nl-NL" dirty="0"/>
          </a:p>
        </p:txBody>
      </p:sp>
    </p:spTree>
    <p:extLst>
      <p:ext uri="{BB962C8B-B14F-4D97-AF65-F5344CB8AC3E}">
        <p14:creationId xmlns:p14="http://schemas.microsoft.com/office/powerpoint/2010/main" val="20134171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sz="3500" b="1" i="1" dirty="0" smtClean="0"/>
              <a:t>Zesde fase</a:t>
            </a:r>
            <a:r>
              <a:rPr lang="nl-NL" sz="3500" dirty="0" smtClean="0"/>
              <a:t>: </a:t>
            </a:r>
            <a:r>
              <a:rPr lang="nl-NL" sz="3500" b="1" dirty="0" smtClean="0"/>
              <a:t>11 tot 14 (VROUWELIJK) /13 tot 16</a:t>
            </a:r>
            <a:r>
              <a:rPr lang="nl-NL" sz="3500" dirty="0" smtClean="0"/>
              <a:t/>
            </a:r>
            <a:br>
              <a:rPr lang="nl-NL" sz="3500" dirty="0" smtClean="0"/>
            </a:br>
            <a:r>
              <a:rPr lang="nl-NL" sz="3500" b="1" dirty="0" smtClean="0"/>
              <a:t>(MANNELIJK) JAAR.</a:t>
            </a:r>
            <a:endParaRPr lang="nl-NL" sz="3500" dirty="0"/>
          </a:p>
        </p:txBody>
      </p:sp>
      <p:sp>
        <p:nvSpPr>
          <p:cNvPr id="3" name="Tijdelijke aanduiding voor inhoud 2"/>
          <p:cNvSpPr>
            <a:spLocks noGrp="1"/>
          </p:cNvSpPr>
          <p:nvPr>
            <p:ph idx="1"/>
          </p:nvPr>
        </p:nvSpPr>
        <p:spPr>
          <a:xfrm>
            <a:off x="609598" y="2276872"/>
            <a:ext cx="6347714" cy="3880773"/>
          </a:xfrm>
        </p:spPr>
        <p:txBody>
          <a:bodyPr>
            <a:normAutofit/>
          </a:bodyPr>
          <a:lstStyle/>
          <a:p>
            <a:r>
              <a:rPr lang="nl-NL" sz="2200" dirty="0">
                <a:solidFill>
                  <a:srgbClr val="002060"/>
                </a:solidFill>
              </a:rPr>
              <a:t> </a:t>
            </a:r>
            <a:r>
              <a:rPr lang="nl-NL" sz="2200" b="1" dirty="0" smtClean="0">
                <a:solidFill>
                  <a:srgbClr val="002060"/>
                </a:solidFill>
              </a:rPr>
              <a:t>PREPUBERTEIT</a:t>
            </a:r>
            <a:r>
              <a:rPr lang="nl-NL" sz="2200" b="1" dirty="0">
                <a:solidFill>
                  <a:srgbClr val="002060"/>
                </a:solidFill>
              </a:rPr>
              <a:t>. </a:t>
            </a:r>
            <a:endParaRPr lang="nl-NL" sz="2200" b="1" dirty="0" smtClean="0">
              <a:solidFill>
                <a:srgbClr val="002060"/>
              </a:solidFill>
            </a:endParaRPr>
          </a:p>
          <a:p>
            <a:endParaRPr lang="nl-NL" sz="2200" b="1" dirty="0" smtClean="0">
              <a:solidFill>
                <a:srgbClr val="002060"/>
              </a:solidFill>
            </a:endParaRPr>
          </a:p>
          <a:p>
            <a:r>
              <a:rPr lang="nl-NL" sz="2200" dirty="0" smtClean="0">
                <a:solidFill>
                  <a:srgbClr val="002060"/>
                </a:solidFill>
              </a:rPr>
              <a:t>Grote </a:t>
            </a:r>
            <a:r>
              <a:rPr lang="nl-NL" sz="2200" dirty="0">
                <a:solidFill>
                  <a:srgbClr val="002060"/>
                </a:solidFill>
              </a:rPr>
              <a:t>lichamelijke veranderingen </a:t>
            </a:r>
            <a:endParaRPr lang="nl-NL" sz="2200" dirty="0" smtClean="0">
              <a:solidFill>
                <a:srgbClr val="002060"/>
              </a:solidFill>
            </a:endParaRPr>
          </a:p>
          <a:p>
            <a:endParaRPr lang="nl-NL" sz="2200" dirty="0" smtClean="0">
              <a:solidFill>
                <a:srgbClr val="002060"/>
              </a:solidFill>
            </a:endParaRPr>
          </a:p>
          <a:p>
            <a:r>
              <a:rPr lang="nl-NL" sz="2200" dirty="0" smtClean="0">
                <a:solidFill>
                  <a:srgbClr val="002060"/>
                </a:solidFill>
              </a:rPr>
              <a:t>Lichamelijk </a:t>
            </a:r>
            <a:r>
              <a:rPr lang="nl-NL" sz="2200" dirty="0">
                <a:solidFill>
                  <a:srgbClr val="002060"/>
                </a:solidFill>
              </a:rPr>
              <a:t>contact met volwassenen neemt drastisch af. </a:t>
            </a:r>
          </a:p>
          <a:p>
            <a:pPr marL="0" indent="0">
              <a:buNone/>
            </a:pPr>
            <a:endParaRPr lang="nl-NL" dirty="0"/>
          </a:p>
        </p:txBody>
      </p:sp>
    </p:spTree>
    <p:extLst>
      <p:ext uri="{BB962C8B-B14F-4D97-AF65-F5344CB8AC3E}">
        <p14:creationId xmlns:p14="http://schemas.microsoft.com/office/powerpoint/2010/main" val="10908591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b="1" i="1" dirty="0" smtClean="0"/>
              <a:t>Zevende fase: </a:t>
            </a:r>
            <a:r>
              <a:rPr lang="nl-NL" b="1" dirty="0" smtClean="0"/>
              <a:t>14 (VROUWELIJK) / 16 (MANNELIJK) TOT 18 JAAR. </a:t>
            </a:r>
            <a:endParaRPr lang="nl-NL" dirty="0"/>
          </a:p>
        </p:txBody>
      </p:sp>
      <p:sp>
        <p:nvSpPr>
          <p:cNvPr id="3" name="Tijdelijke aanduiding voor inhoud 2"/>
          <p:cNvSpPr>
            <a:spLocks noGrp="1"/>
          </p:cNvSpPr>
          <p:nvPr>
            <p:ph idx="1"/>
          </p:nvPr>
        </p:nvSpPr>
        <p:spPr/>
        <p:txBody>
          <a:bodyPr>
            <a:normAutofit/>
          </a:bodyPr>
          <a:lstStyle/>
          <a:p>
            <a:endParaRPr lang="nl-NL" b="1" dirty="0" smtClean="0"/>
          </a:p>
          <a:p>
            <a:r>
              <a:rPr lang="nl-NL" sz="2200" b="1" dirty="0" smtClean="0">
                <a:solidFill>
                  <a:srgbClr val="002060"/>
                </a:solidFill>
              </a:rPr>
              <a:t>PUBERTEIT; ONTDEKKING </a:t>
            </a:r>
            <a:r>
              <a:rPr lang="nl-NL" sz="2200" b="1" dirty="0">
                <a:solidFill>
                  <a:srgbClr val="002060"/>
                </a:solidFill>
              </a:rPr>
              <a:t>SEKSUALITEIT.</a:t>
            </a:r>
            <a:endParaRPr lang="nl-NL" sz="2200" dirty="0">
              <a:solidFill>
                <a:srgbClr val="002060"/>
              </a:solidFill>
            </a:endParaRPr>
          </a:p>
          <a:p>
            <a:endParaRPr lang="nl-NL" sz="2200" dirty="0" smtClean="0">
              <a:solidFill>
                <a:srgbClr val="002060"/>
              </a:solidFill>
            </a:endParaRPr>
          </a:p>
          <a:p>
            <a:r>
              <a:rPr lang="nl-NL" sz="2200" dirty="0" smtClean="0">
                <a:solidFill>
                  <a:srgbClr val="002060"/>
                </a:solidFill>
              </a:rPr>
              <a:t>Lichamelijke </a:t>
            </a:r>
            <a:r>
              <a:rPr lang="nl-NL" sz="2200" dirty="0">
                <a:solidFill>
                  <a:srgbClr val="002060"/>
                </a:solidFill>
              </a:rPr>
              <a:t>aanraking steeds seksueel gekleurd. </a:t>
            </a:r>
            <a:endParaRPr lang="nl-NL" sz="2200" dirty="0" smtClean="0">
              <a:solidFill>
                <a:srgbClr val="002060"/>
              </a:solidFill>
            </a:endParaRPr>
          </a:p>
          <a:p>
            <a:endParaRPr lang="nl-NL" sz="2200" dirty="0">
              <a:solidFill>
                <a:srgbClr val="002060"/>
              </a:solidFill>
            </a:endParaRPr>
          </a:p>
          <a:p>
            <a:r>
              <a:rPr lang="nl-NL" sz="2200" dirty="0" smtClean="0">
                <a:solidFill>
                  <a:srgbClr val="002060"/>
                </a:solidFill>
              </a:rPr>
              <a:t>Onzeker. </a:t>
            </a:r>
            <a:endParaRPr lang="nl-NL" sz="2200" dirty="0">
              <a:solidFill>
                <a:srgbClr val="002060"/>
              </a:solidFill>
            </a:endParaRPr>
          </a:p>
          <a:p>
            <a:pPr marL="0" indent="0">
              <a:buNone/>
            </a:pPr>
            <a:endParaRPr lang="nl-NL" dirty="0"/>
          </a:p>
        </p:txBody>
      </p:sp>
    </p:spTree>
    <p:extLst>
      <p:ext uri="{BB962C8B-B14F-4D97-AF65-F5344CB8AC3E}">
        <p14:creationId xmlns:p14="http://schemas.microsoft.com/office/powerpoint/2010/main" val="10770015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b="1" i="1" dirty="0" smtClean="0"/>
              <a:t>Achtste fase: </a:t>
            </a:r>
            <a:r>
              <a:rPr lang="nl-NL" b="1" dirty="0" smtClean="0"/>
              <a:t>18 TOT 25 JAAR. </a:t>
            </a:r>
            <a:r>
              <a:rPr lang="nl-NL" dirty="0" smtClean="0"/>
              <a:t/>
            </a:r>
            <a:br>
              <a:rPr lang="nl-NL" dirty="0" smtClean="0"/>
            </a:br>
            <a:endParaRPr lang="nl-NL" dirty="0"/>
          </a:p>
        </p:txBody>
      </p:sp>
      <p:sp>
        <p:nvSpPr>
          <p:cNvPr id="3" name="Tijdelijke aanduiding voor inhoud 2"/>
          <p:cNvSpPr>
            <a:spLocks noGrp="1"/>
          </p:cNvSpPr>
          <p:nvPr>
            <p:ph idx="1"/>
          </p:nvPr>
        </p:nvSpPr>
        <p:spPr/>
        <p:txBody>
          <a:bodyPr>
            <a:normAutofit/>
          </a:bodyPr>
          <a:lstStyle/>
          <a:p>
            <a:r>
              <a:rPr lang="nl-NL" sz="2200" dirty="0">
                <a:solidFill>
                  <a:srgbClr val="002060"/>
                </a:solidFill>
              </a:rPr>
              <a:t>V</a:t>
            </a:r>
            <a:r>
              <a:rPr lang="nl-NL" sz="2200" dirty="0" smtClean="0">
                <a:solidFill>
                  <a:srgbClr val="002060"/>
                </a:solidFill>
              </a:rPr>
              <a:t>ormen </a:t>
            </a:r>
            <a:r>
              <a:rPr lang="nl-NL" sz="2200" dirty="0">
                <a:solidFill>
                  <a:srgbClr val="002060"/>
                </a:solidFill>
              </a:rPr>
              <a:t>van een verbondenheid, intimiteit in een partnerrelatie</a:t>
            </a:r>
            <a:r>
              <a:rPr lang="nl-NL" sz="2200" dirty="0" smtClean="0">
                <a:solidFill>
                  <a:srgbClr val="002060"/>
                </a:solidFill>
              </a:rPr>
              <a:t>.</a:t>
            </a:r>
          </a:p>
          <a:p>
            <a:endParaRPr lang="nl-NL" sz="2200" dirty="0">
              <a:solidFill>
                <a:srgbClr val="002060"/>
              </a:solidFill>
            </a:endParaRPr>
          </a:p>
          <a:p>
            <a:r>
              <a:rPr lang="nl-NL" sz="2200" dirty="0" smtClean="0">
                <a:solidFill>
                  <a:srgbClr val="002060"/>
                </a:solidFill>
              </a:rPr>
              <a:t>Afhankelijkheid </a:t>
            </a:r>
            <a:r>
              <a:rPr lang="nl-NL" sz="2200" dirty="0">
                <a:solidFill>
                  <a:srgbClr val="002060"/>
                </a:solidFill>
              </a:rPr>
              <a:t>en veiligheid. </a:t>
            </a:r>
            <a:endParaRPr lang="nl-NL" sz="2200" dirty="0" smtClean="0">
              <a:solidFill>
                <a:srgbClr val="002060"/>
              </a:solidFill>
            </a:endParaRPr>
          </a:p>
          <a:p>
            <a:pPr marL="0" indent="0">
              <a:buNone/>
            </a:pPr>
            <a:endParaRPr lang="nl-NL" dirty="0"/>
          </a:p>
        </p:txBody>
      </p:sp>
    </p:spTree>
    <p:extLst>
      <p:ext uri="{BB962C8B-B14F-4D97-AF65-F5344CB8AC3E}">
        <p14:creationId xmlns:p14="http://schemas.microsoft.com/office/powerpoint/2010/main" val="30696805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b="1" i="1" dirty="0" smtClean="0"/>
              <a:t>Negende fase: </a:t>
            </a:r>
            <a:r>
              <a:rPr lang="nl-NL" b="1" dirty="0" smtClean="0"/>
              <a:t>25 TOT 35 JAAR. </a:t>
            </a:r>
            <a:r>
              <a:rPr lang="nl-NL" dirty="0" smtClean="0"/>
              <a:t/>
            </a:r>
            <a:br>
              <a:rPr lang="nl-NL" dirty="0" smtClean="0"/>
            </a:br>
            <a:endParaRPr lang="nl-NL" dirty="0"/>
          </a:p>
        </p:txBody>
      </p:sp>
      <p:sp>
        <p:nvSpPr>
          <p:cNvPr id="3" name="Tijdelijke aanduiding voor inhoud 2"/>
          <p:cNvSpPr>
            <a:spLocks noGrp="1"/>
          </p:cNvSpPr>
          <p:nvPr>
            <p:ph idx="1"/>
          </p:nvPr>
        </p:nvSpPr>
        <p:spPr>
          <a:xfrm>
            <a:off x="467544" y="1700808"/>
            <a:ext cx="6347714" cy="3880773"/>
          </a:xfrm>
        </p:spPr>
        <p:txBody>
          <a:bodyPr>
            <a:normAutofit/>
          </a:bodyPr>
          <a:lstStyle/>
          <a:p>
            <a:endParaRPr lang="nl-NL" dirty="0" smtClean="0"/>
          </a:p>
          <a:p>
            <a:r>
              <a:rPr lang="nl-NL" sz="2200" dirty="0" smtClean="0">
                <a:solidFill>
                  <a:srgbClr val="002060"/>
                </a:solidFill>
              </a:rPr>
              <a:t>Emotionele </a:t>
            </a:r>
            <a:r>
              <a:rPr lang="nl-NL" sz="2200" dirty="0">
                <a:solidFill>
                  <a:srgbClr val="002060"/>
                </a:solidFill>
              </a:rPr>
              <a:t>band niet synchroon </a:t>
            </a:r>
            <a:r>
              <a:rPr lang="nl-NL" sz="2200" dirty="0" smtClean="0">
                <a:solidFill>
                  <a:srgbClr val="002060"/>
                </a:solidFill>
              </a:rPr>
              <a:t>met </a:t>
            </a:r>
            <a:r>
              <a:rPr lang="nl-NL" sz="2200" dirty="0">
                <a:solidFill>
                  <a:srgbClr val="002060"/>
                </a:solidFill>
              </a:rPr>
              <a:t>de groei van een seksuele relatie. </a:t>
            </a:r>
            <a:endParaRPr lang="nl-NL" sz="2200" dirty="0" smtClean="0">
              <a:solidFill>
                <a:srgbClr val="002060"/>
              </a:solidFill>
            </a:endParaRPr>
          </a:p>
          <a:p>
            <a:endParaRPr lang="nl-NL" sz="2200" dirty="0">
              <a:solidFill>
                <a:srgbClr val="002060"/>
              </a:solidFill>
            </a:endParaRPr>
          </a:p>
          <a:p>
            <a:r>
              <a:rPr lang="nl-NL" sz="2200" dirty="0" smtClean="0">
                <a:solidFill>
                  <a:srgbClr val="002060"/>
                </a:solidFill>
              </a:rPr>
              <a:t>In </a:t>
            </a:r>
            <a:r>
              <a:rPr lang="nl-NL" sz="2200" dirty="0">
                <a:solidFill>
                  <a:srgbClr val="002060"/>
                </a:solidFill>
              </a:rPr>
              <a:t>deze fase staat de voortplanting centraal.</a:t>
            </a:r>
          </a:p>
          <a:p>
            <a:endParaRPr lang="nl-NL" dirty="0"/>
          </a:p>
        </p:txBody>
      </p:sp>
    </p:spTree>
    <p:extLst>
      <p:ext uri="{BB962C8B-B14F-4D97-AF65-F5344CB8AC3E}">
        <p14:creationId xmlns:p14="http://schemas.microsoft.com/office/powerpoint/2010/main" val="29290675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i="1" dirty="0" smtClean="0"/>
              <a:t>Tiende fase: </a:t>
            </a:r>
            <a:r>
              <a:rPr lang="nl-NL" b="1" dirty="0" smtClean="0"/>
              <a:t>35 TOT 45 JAAR</a:t>
            </a:r>
            <a:endParaRPr lang="nl-NL" dirty="0"/>
          </a:p>
        </p:txBody>
      </p:sp>
      <p:sp>
        <p:nvSpPr>
          <p:cNvPr id="3" name="Tijdelijke aanduiding voor inhoud 2"/>
          <p:cNvSpPr>
            <a:spLocks noGrp="1"/>
          </p:cNvSpPr>
          <p:nvPr>
            <p:ph idx="1"/>
          </p:nvPr>
        </p:nvSpPr>
        <p:spPr/>
        <p:txBody>
          <a:bodyPr>
            <a:normAutofit/>
          </a:bodyPr>
          <a:lstStyle/>
          <a:p>
            <a:r>
              <a:rPr lang="nl-NL" sz="2200" dirty="0" smtClean="0">
                <a:solidFill>
                  <a:srgbClr val="002060"/>
                </a:solidFill>
              </a:rPr>
              <a:t>Echte </a:t>
            </a:r>
            <a:r>
              <a:rPr lang="nl-NL" sz="2200" dirty="0">
                <a:solidFill>
                  <a:srgbClr val="002060"/>
                </a:solidFill>
              </a:rPr>
              <a:t>intimiteit tot stand </a:t>
            </a:r>
            <a:r>
              <a:rPr lang="nl-NL" sz="2200" dirty="0" smtClean="0">
                <a:solidFill>
                  <a:srgbClr val="002060"/>
                </a:solidFill>
              </a:rPr>
              <a:t>brengen</a:t>
            </a:r>
            <a:r>
              <a:rPr lang="nl-NL" sz="2200" dirty="0">
                <a:solidFill>
                  <a:srgbClr val="002060"/>
                </a:solidFill>
              </a:rPr>
              <a:t>. </a:t>
            </a:r>
            <a:endParaRPr lang="nl-NL" sz="2200" dirty="0" smtClean="0">
              <a:solidFill>
                <a:srgbClr val="002060"/>
              </a:solidFill>
            </a:endParaRPr>
          </a:p>
          <a:p>
            <a:endParaRPr lang="nl-NL" sz="2200" dirty="0">
              <a:solidFill>
                <a:srgbClr val="002060"/>
              </a:solidFill>
            </a:endParaRPr>
          </a:p>
          <a:p>
            <a:r>
              <a:rPr lang="nl-NL" sz="2200" dirty="0" smtClean="0">
                <a:solidFill>
                  <a:srgbClr val="002060"/>
                </a:solidFill>
              </a:rPr>
              <a:t>Concreet </a:t>
            </a:r>
            <a:r>
              <a:rPr lang="nl-NL" sz="2200" dirty="0">
                <a:solidFill>
                  <a:srgbClr val="002060"/>
                </a:solidFill>
              </a:rPr>
              <a:t>gedrag. </a:t>
            </a:r>
            <a:endParaRPr lang="nl-NL" sz="2200" dirty="0" smtClean="0">
              <a:solidFill>
                <a:srgbClr val="002060"/>
              </a:solidFill>
            </a:endParaRPr>
          </a:p>
          <a:p>
            <a:endParaRPr lang="nl-NL" sz="2200" dirty="0">
              <a:solidFill>
                <a:srgbClr val="002060"/>
              </a:solidFill>
            </a:endParaRPr>
          </a:p>
          <a:p>
            <a:r>
              <a:rPr lang="nl-NL" sz="2200" dirty="0">
                <a:solidFill>
                  <a:srgbClr val="002060"/>
                </a:solidFill>
              </a:rPr>
              <a:t>Er treedt een verschuiving op van lichamelijke intimiteit naar emotionele intimiteit. </a:t>
            </a:r>
          </a:p>
        </p:txBody>
      </p:sp>
    </p:spTree>
    <p:extLst>
      <p:ext uri="{BB962C8B-B14F-4D97-AF65-F5344CB8AC3E}">
        <p14:creationId xmlns:p14="http://schemas.microsoft.com/office/powerpoint/2010/main" val="28804506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b="1" i="1" dirty="0" smtClean="0"/>
              <a:t>Elfde fase: </a:t>
            </a:r>
            <a:r>
              <a:rPr lang="nl-NL" b="1" dirty="0" smtClean="0"/>
              <a:t>45 TOT 65 JAAR. </a:t>
            </a:r>
            <a:r>
              <a:rPr lang="nl-NL" dirty="0" smtClean="0"/>
              <a:t/>
            </a:r>
            <a:br>
              <a:rPr lang="nl-NL" dirty="0" smtClean="0"/>
            </a:br>
            <a:endParaRPr lang="nl-NL" dirty="0"/>
          </a:p>
        </p:txBody>
      </p:sp>
      <p:sp>
        <p:nvSpPr>
          <p:cNvPr id="3" name="Tijdelijke aanduiding voor inhoud 2"/>
          <p:cNvSpPr>
            <a:spLocks noGrp="1"/>
          </p:cNvSpPr>
          <p:nvPr>
            <p:ph idx="1"/>
          </p:nvPr>
        </p:nvSpPr>
        <p:spPr/>
        <p:txBody>
          <a:bodyPr>
            <a:normAutofit/>
          </a:bodyPr>
          <a:lstStyle/>
          <a:p>
            <a:r>
              <a:rPr lang="nl-NL" sz="2200" dirty="0" smtClean="0">
                <a:solidFill>
                  <a:srgbClr val="002060"/>
                </a:solidFill>
              </a:rPr>
              <a:t>Hernieuwde </a:t>
            </a:r>
            <a:r>
              <a:rPr lang="nl-NL" sz="2200" dirty="0">
                <a:solidFill>
                  <a:srgbClr val="002060"/>
                </a:solidFill>
              </a:rPr>
              <a:t>belangstelling voor seksualiteit </a:t>
            </a:r>
            <a:r>
              <a:rPr lang="nl-NL" sz="2200" dirty="0" smtClean="0">
                <a:solidFill>
                  <a:srgbClr val="002060"/>
                </a:solidFill>
              </a:rPr>
              <a:t>ontstaan (buiten </a:t>
            </a:r>
            <a:r>
              <a:rPr lang="nl-NL" sz="2200" dirty="0">
                <a:solidFill>
                  <a:srgbClr val="002060"/>
                </a:solidFill>
              </a:rPr>
              <a:t>een </a:t>
            </a:r>
            <a:r>
              <a:rPr lang="nl-NL" sz="2200" dirty="0" smtClean="0">
                <a:solidFill>
                  <a:srgbClr val="002060"/>
                </a:solidFill>
              </a:rPr>
              <a:t>partnerrelatie) </a:t>
            </a:r>
          </a:p>
          <a:p>
            <a:endParaRPr lang="nl-NL" sz="2200" dirty="0" smtClean="0">
              <a:solidFill>
                <a:srgbClr val="002060"/>
              </a:solidFill>
            </a:endParaRPr>
          </a:p>
          <a:p>
            <a:r>
              <a:rPr lang="nl-NL" sz="2200" dirty="0" smtClean="0">
                <a:solidFill>
                  <a:srgbClr val="002060"/>
                </a:solidFill>
              </a:rPr>
              <a:t>Intimiteit = losgekoppeld van seksualiteit.</a:t>
            </a:r>
            <a:endParaRPr lang="nl-NL" sz="2200" dirty="0">
              <a:solidFill>
                <a:srgbClr val="002060"/>
              </a:solidFill>
            </a:endParaRPr>
          </a:p>
          <a:p>
            <a:endParaRPr lang="nl-NL" dirty="0" smtClean="0"/>
          </a:p>
          <a:p>
            <a:pPr marL="0" indent="0">
              <a:buNone/>
            </a:pPr>
            <a:endParaRPr lang="nl-NL" dirty="0"/>
          </a:p>
        </p:txBody>
      </p:sp>
    </p:spTree>
    <p:extLst>
      <p:ext uri="{BB962C8B-B14F-4D97-AF65-F5344CB8AC3E}">
        <p14:creationId xmlns:p14="http://schemas.microsoft.com/office/powerpoint/2010/main" val="25329206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Inhoud</a:t>
            </a:r>
            <a:endParaRPr lang="nl-NL" dirty="0"/>
          </a:p>
        </p:txBody>
      </p:sp>
      <p:sp>
        <p:nvSpPr>
          <p:cNvPr id="3" name="Tijdelijke aanduiding voor inhoud 2"/>
          <p:cNvSpPr>
            <a:spLocks noGrp="1"/>
          </p:cNvSpPr>
          <p:nvPr>
            <p:ph idx="1"/>
          </p:nvPr>
        </p:nvSpPr>
        <p:spPr>
          <a:xfrm>
            <a:off x="609599" y="609600"/>
            <a:ext cx="6347714" cy="3880773"/>
          </a:xfrm>
        </p:spPr>
        <p:txBody>
          <a:bodyPr/>
          <a:lstStyle/>
          <a:p>
            <a:endParaRPr lang="nl-NL" sz="2200" dirty="0" smtClean="0">
              <a:solidFill>
                <a:srgbClr val="002060"/>
              </a:solidFill>
            </a:endParaRPr>
          </a:p>
          <a:p>
            <a:endParaRPr lang="nl-NL" sz="2200" dirty="0" smtClean="0">
              <a:solidFill>
                <a:srgbClr val="002060"/>
              </a:solidFill>
            </a:endParaRPr>
          </a:p>
          <a:p>
            <a:endParaRPr lang="nl-NL" sz="2200" dirty="0" smtClean="0">
              <a:solidFill>
                <a:srgbClr val="002060"/>
              </a:solidFill>
            </a:endParaRPr>
          </a:p>
          <a:p>
            <a:r>
              <a:rPr lang="nl-NL" sz="2200" dirty="0" smtClean="0">
                <a:solidFill>
                  <a:srgbClr val="002060"/>
                </a:solidFill>
              </a:rPr>
              <a:t>Behoefte</a:t>
            </a:r>
            <a:endParaRPr lang="nl-NL" sz="2200" dirty="0" smtClean="0">
              <a:solidFill>
                <a:srgbClr val="002060"/>
              </a:solidFill>
            </a:endParaRPr>
          </a:p>
          <a:p>
            <a:r>
              <a:rPr lang="nl-NL" sz="2200" dirty="0" smtClean="0">
                <a:solidFill>
                  <a:srgbClr val="002060"/>
                </a:solidFill>
              </a:rPr>
              <a:t>Fases</a:t>
            </a:r>
          </a:p>
          <a:p>
            <a:r>
              <a:rPr lang="nl-NL" sz="2200" dirty="0" smtClean="0">
                <a:solidFill>
                  <a:srgbClr val="002060"/>
                </a:solidFill>
              </a:rPr>
              <a:t>Begeleiding</a:t>
            </a:r>
          </a:p>
          <a:p>
            <a:endParaRPr lang="nl-NL" dirty="0" smtClean="0"/>
          </a:p>
          <a:p>
            <a:endParaRPr lang="nl-NL" dirty="0"/>
          </a:p>
        </p:txBody>
      </p:sp>
    </p:spTree>
    <p:extLst>
      <p:ext uri="{BB962C8B-B14F-4D97-AF65-F5344CB8AC3E}">
        <p14:creationId xmlns:p14="http://schemas.microsoft.com/office/powerpoint/2010/main" val="17825285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b="1" i="1" dirty="0" smtClean="0"/>
              <a:t>Twaalfde fase en dertiende fase: </a:t>
            </a:r>
            <a:br>
              <a:rPr lang="nl-NL" b="1" i="1" dirty="0" smtClean="0"/>
            </a:br>
            <a:r>
              <a:rPr lang="nl-NL" b="1" dirty="0" smtClean="0"/>
              <a:t>65 </a:t>
            </a:r>
            <a:r>
              <a:rPr lang="nl-NL" b="1" dirty="0" err="1" smtClean="0"/>
              <a:t>jr</a:t>
            </a:r>
            <a:r>
              <a:rPr lang="nl-NL" b="1" dirty="0" smtClean="0"/>
              <a:t> TOT DE DOOD. </a:t>
            </a:r>
            <a:endParaRPr lang="nl-NL" dirty="0"/>
          </a:p>
        </p:txBody>
      </p:sp>
      <p:sp>
        <p:nvSpPr>
          <p:cNvPr id="3" name="Tijdelijke aanduiding voor inhoud 2"/>
          <p:cNvSpPr>
            <a:spLocks noGrp="1"/>
          </p:cNvSpPr>
          <p:nvPr>
            <p:ph idx="1"/>
          </p:nvPr>
        </p:nvSpPr>
        <p:spPr/>
        <p:txBody>
          <a:bodyPr>
            <a:normAutofit/>
          </a:bodyPr>
          <a:lstStyle/>
          <a:p>
            <a:endParaRPr lang="nl-NL" dirty="0" smtClean="0"/>
          </a:p>
          <a:p>
            <a:r>
              <a:rPr lang="nl-NL" sz="2200" dirty="0" smtClean="0">
                <a:solidFill>
                  <a:srgbClr val="002060"/>
                </a:solidFill>
              </a:rPr>
              <a:t>De </a:t>
            </a:r>
            <a:r>
              <a:rPr lang="nl-NL" sz="2200" dirty="0">
                <a:solidFill>
                  <a:srgbClr val="002060"/>
                </a:solidFill>
              </a:rPr>
              <a:t>intimiteit </a:t>
            </a:r>
            <a:r>
              <a:rPr lang="nl-NL" sz="2200" dirty="0" smtClean="0">
                <a:solidFill>
                  <a:srgbClr val="002060"/>
                </a:solidFill>
              </a:rPr>
              <a:t>; veiligheid </a:t>
            </a:r>
            <a:r>
              <a:rPr lang="nl-NL" sz="2200" dirty="0">
                <a:solidFill>
                  <a:srgbClr val="002060"/>
                </a:solidFill>
              </a:rPr>
              <a:t>en geborgenheid. </a:t>
            </a:r>
            <a:endParaRPr lang="nl-NL" sz="2200" dirty="0" smtClean="0">
              <a:solidFill>
                <a:srgbClr val="002060"/>
              </a:solidFill>
            </a:endParaRPr>
          </a:p>
          <a:p>
            <a:endParaRPr lang="nl-NL" sz="2200" dirty="0" smtClean="0">
              <a:solidFill>
                <a:srgbClr val="002060"/>
              </a:solidFill>
            </a:endParaRPr>
          </a:p>
          <a:p>
            <a:r>
              <a:rPr lang="nl-NL" sz="2200" dirty="0" smtClean="0">
                <a:solidFill>
                  <a:srgbClr val="002060"/>
                </a:solidFill>
              </a:rPr>
              <a:t>De gezondheid </a:t>
            </a:r>
            <a:r>
              <a:rPr lang="nl-NL" sz="2200" dirty="0">
                <a:solidFill>
                  <a:srgbClr val="002060"/>
                </a:solidFill>
              </a:rPr>
              <a:t>en de lichamelijke mogelijkheden nemen af. </a:t>
            </a:r>
          </a:p>
        </p:txBody>
      </p:sp>
    </p:spTree>
    <p:extLst>
      <p:ext uri="{BB962C8B-B14F-4D97-AF65-F5344CB8AC3E}">
        <p14:creationId xmlns:p14="http://schemas.microsoft.com/office/powerpoint/2010/main" val="35964270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Moeilijk gesprekonderwerp?</a:t>
            </a:r>
            <a:endParaRPr lang="nl-NL" dirty="0"/>
          </a:p>
        </p:txBody>
      </p:sp>
      <p:sp>
        <p:nvSpPr>
          <p:cNvPr id="3" name="Tijdelijke aanduiding voor inhoud 2"/>
          <p:cNvSpPr>
            <a:spLocks noGrp="1"/>
          </p:cNvSpPr>
          <p:nvPr>
            <p:ph idx="1"/>
          </p:nvPr>
        </p:nvSpPr>
        <p:spPr>
          <a:xfrm>
            <a:off x="609599" y="1700808"/>
            <a:ext cx="6347714" cy="3880773"/>
          </a:xfrm>
        </p:spPr>
        <p:txBody>
          <a:bodyPr>
            <a:normAutofit/>
          </a:bodyPr>
          <a:lstStyle/>
          <a:p>
            <a:pPr marL="0" indent="0">
              <a:buNone/>
            </a:pPr>
            <a:r>
              <a:rPr lang="nl-NL" sz="2200" dirty="0" smtClean="0">
                <a:solidFill>
                  <a:srgbClr val="002060"/>
                </a:solidFill>
              </a:rPr>
              <a:t>Seks is nadrukkelijker in beeld en voor iedereen bereikbaar.</a:t>
            </a:r>
          </a:p>
          <a:p>
            <a:pPr marL="0" indent="0">
              <a:buNone/>
            </a:pPr>
            <a:endParaRPr lang="nl-NL" sz="2200" dirty="0" smtClean="0">
              <a:solidFill>
                <a:srgbClr val="002060"/>
              </a:solidFill>
            </a:endParaRPr>
          </a:p>
          <a:p>
            <a:r>
              <a:rPr lang="nl-NL" sz="2200" dirty="0" smtClean="0">
                <a:solidFill>
                  <a:srgbClr val="002060"/>
                </a:solidFill>
              </a:rPr>
              <a:t>Media</a:t>
            </a:r>
            <a:endParaRPr lang="nl-NL" sz="2200" dirty="0">
              <a:solidFill>
                <a:srgbClr val="002060"/>
              </a:solidFill>
            </a:endParaRPr>
          </a:p>
          <a:p>
            <a:r>
              <a:rPr lang="nl-NL" sz="2200" dirty="0" smtClean="0">
                <a:solidFill>
                  <a:srgbClr val="002060"/>
                </a:solidFill>
              </a:rPr>
              <a:t>Taboe</a:t>
            </a:r>
            <a:endParaRPr lang="nl-NL" sz="2200" dirty="0">
              <a:solidFill>
                <a:srgbClr val="002060"/>
              </a:solidFill>
            </a:endParaRPr>
          </a:p>
          <a:p>
            <a:r>
              <a:rPr lang="nl-NL" sz="2200" dirty="0" err="1" smtClean="0">
                <a:solidFill>
                  <a:srgbClr val="002060"/>
                </a:solidFill>
              </a:rPr>
              <a:t>Parafilie</a:t>
            </a:r>
            <a:endParaRPr lang="nl-NL" sz="2200" dirty="0" smtClean="0">
              <a:solidFill>
                <a:srgbClr val="002060"/>
              </a:solidFill>
            </a:endParaRPr>
          </a:p>
          <a:p>
            <a:r>
              <a:rPr lang="nl-NL" sz="2200" dirty="0" smtClean="0">
                <a:solidFill>
                  <a:srgbClr val="002060"/>
                </a:solidFill>
              </a:rPr>
              <a:t>Geloof</a:t>
            </a:r>
          </a:p>
          <a:p>
            <a:r>
              <a:rPr lang="nl-NL" sz="2200" dirty="0" smtClean="0">
                <a:solidFill>
                  <a:srgbClr val="002060"/>
                </a:solidFill>
              </a:rPr>
              <a:t>Ziekte of handicap</a:t>
            </a:r>
          </a:p>
          <a:p>
            <a:endParaRPr lang="nl-NL" dirty="0"/>
          </a:p>
        </p:txBody>
      </p:sp>
    </p:spTree>
    <p:extLst>
      <p:ext uri="{BB962C8B-B14F-4D97-AF65-F5344CB8AC3E}">
        <p14:creationId xmlns:p14="http://schemas.microsoft.com/office/powerpoint/2010/main" val="33446582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smtClean="0"/>
              <a:t>Verzorgende interventies</a:t>
            </a:r>
            <a:endParaRPr lang="nl-NL" dirty="0"/>
          </a:p>
        </p:txBody>
      </p:sp>
      <p:sp>
        <p:nvSpPr>
          <p:cNvPr id="3" name="Tijdelijke aanduiding voor inhoud 2"/>
          <p:cNvSpPr>
            <a:spLocks noGrp="1"/>
          </p:cNvSpPr>
          <p:nvPr>
            <p:ph idx="1"/>
          </p:nvPr>
        </p:nvSpPr>
        <p:spPr>
          <a:xfrm>
            <a:off x="587515" y="1700808"/>
            <a:ext cx="6347714" cy="3880773"/>
          </a:xfrm>
        </p:spPr>
        <p:txBody>
          <a:bodyPr/>
          <a:lstStyle/>
          <a:p>
            <a:r>
              <a:rPr lang="nl-NL" sz="2200" dirty="0">
                <a:solidFill>
                  <a:srgbClr val="002060"/>
                </a:solidFill>
              </a:rPr>
              <a:t>Gepaste bejegening van de zorgvrager</a:t>
            </a:r>
          </a:p>
          <a:p>
            <a:r>
              <a:rPr lang="nl-NL" sz="2200" dirty="0">
                <a:solidFill>
                  <a:srgbClr val="002060"/>
                </a:solidFill>
              </a:rPr>
              <a:t>Gepast lichamelijk contact</a:t>
            </a:r>
          </a:p>
          <a:p>
            <a:r>
              <a:rPr lang="nl-NL" sz="2200" dirty="0">
                <a:solidFill>
                  <a:srgbClr val="002060"/>
                </a:solidFill>
              </a:rPr>
              <a:t>Een bepaalde vorm van intimiteit</a:t>
            </a:r>
          </a:p>
          <a:p>
            <a:r>
              <a:rPr lang="nl-NL" sz="2200" dirty="0">
                <a:solidFill>
                  <a:srgbClr val="002060"/>
                </a:solidFill>
              </a:rPr>
              <a:t>Aandacht voor vragen en problemen van seksuele aard</a:t>
            </a:r>
          </a:p>
          <a:p>
            <a:r>
              <a:rPr lang="nl-NL" sz="2200" dirty="0">
                <a:solidFill>
                  <a:srgbClr val="002060"/>
                </a:solidFill>
              </a:rPr>
              <a:t>Een grens stellen aan seksueel getint gedrag van de zorgvrager</a:t>
            </a:r>
          </a:p>
          <a:p>
            <a:pPr marL="0" indent="0">
              <a:buNone/>
            </a:pPr>
            <a:endParaRPr lang="nl-NL" dirty="0"/>
          </a:p>
        </p:txBody>
      </p:sp>
    </p:spTree>
    <p:extLst>
      <p:ext uri="{BB962C8B-B14F-4D97-AF65-F5344CB8AC3E}">
        <p14:creationId xmlns:p14="http://schemas.microsoft.com/office/powerpoint/2010/main" val="14074433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Communicatie</a:t>
            </a:r>
            <a:endParaRPr lang="nl-NL" dirty="0"/>
          </a:p>
        </p:txBody>
      </p:sp>
      <p:sp>
        <p:nvSpPr>
          <p:cNvPr id="3" name="Tijdelijke aanduiding voor inhoud 2"/>
          <p:cNvSpPr>
            <a:spLocks noGrp="1"/>
          </p:cNvSpPr>
          <p:nvPr>
            <p:ph idx="1"/>
          </p:nvPr>
        </p:nvSpPr>
        <p:spPr>
          <a:xfrm>
            <a:off x="609598" y="1556792"/>
            <a:ext cx="6347714" cy="3880773"/>
          </a:xfrm>
        </p:spPr>
        <p:txBody>
          <a:bodyPr/>
          <a:lstStyle/>
          <a:p>
            <a:r>
              <a:rPr lang="nl-NL" dirty="0" smtClean="0"/>
              <a:t>Gesprek</a:t>
            </a:r>
          </a:p>
          <a:p>
            <a:r>
              <a:rPr lang="nl-NL" dirty="0" smtClean="0"/>
              <a:t>Foto’s</a:t>
            </a:r>
          </a:p>
          <a:p>
            <a:r>
              <a:rPr lang="nl-NL" dirty="0" smtClean="0"/>
              <a:t>Voorlichting boekjes</a:t>
            </a:r>
          </a:p>
          <a:p>
            <a:r>
              <a:rPr lang="nl-NL" dirty="0" err="1" smtClean="0"/>
              <a:t>Pictos</a:t>
            </a:r>
            <a:endParaRPr lang="nl-NL" dirty="0"/>
          </a:p>
        </p:txBody>
      </p:sp>
    </p:spTree>
    <p:extLst>
      <p:ext uri="{BB962C8B-B14F-4D97-AF65-F5344CB8AC3E}">
        <p14:creationId xmlns:p14="http://schemas.microsoft.com/office/powerpoint/2010/main" val="14302732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676854" y="4685924"/>
            <a:ext cx="2088232" cy="2088232"/>
          </a:xfrm>
        </p:spPr>
      </p:pic>
      <p:pic>
        <p:nvPicPr>
          <p:cNvPr id="5" name="Afbeelding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17178" y="4701144"/>
            <a:ext cx="2088232" cy="2088232"/>
          </a:xfrm>
          <a:prstGeom prst="rect">
            <a:avLst/>
          </a:prstGeom>
        </p:spPr>
      </p:pic>
      <p:pic>
        <p:nvPicPr>
          <p:cNvPr id="6" name="Afbeelding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1622" y="4686964"/>
            <a:ext cx="2116592" cy="2116592"/>
          </a:xfrm>
          <a:prstGeom prst="rect">
            <a:avLst/>
          </a:prstGeom>
        </p:spPr>
      </p:pic>
      <p:pic>
        <p:nvPicPr>
          <p:cNvPr id="7" name="Afbeelding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23528" y="87922"/>
            <a:ext cx="2102661" cy="2102661"/>
          </a:xfrm>
          <a:prstGeom prst="rect">
            <a:avLst/>
          </a:prstGeom>
        </p:spPr>
      </p:pic>
      <p:pic>
        <p:nvPicPr>
          <p:cNvPr id="8" name="Afbeelding 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29986" y="2346720"/>
            <a:ext cx="2138158" cy="2138158"/>
          </a:xfrm>
          <a:prstGeom prst="rect">
            <a:avLst/>
          </a:prstGeom>
        </p:spPr>
      </p:pic>
      <p:pic>
        <p:nvPicPr>
          <p:cNvPr id="9" name="Afbeelding 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651762" y="111012"/>
            <a:ext cx="2113324" cy="2113324"/>
          </a:xfrm>
          <a:prstGeom prst="rect">
            <a:avLst/>
          </a:prstGeom>
        </p:spPr>
      </p:pic>
      <p:pic>
        <p:nvPicPr>
          <p:cNvPr id="10" name="Afbeelding 9"/>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51762" y="2316426"/>
            <a:ext cx="2138158" cy="2138158"/>
          </a:xfrm>
          <a:prstGeom prst="rect">
            <a:avLst/>
          </a:prstGeom>
        </p:spPr>
      </p:pic>
      <p:pic>
        <p:nvPicPr>
          <p:cNvPr id="11" name="Afbeelding 1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541964" y="87922"/>
            <a:ext cx="2092218" cy="2092218"/>
          </a:xfrm>
          <a:prstGeom prst="rect">
            <a:avLst/>
          </a:prstGeom>
        </p:spPr>
      </p:pic>
      <p:pic>
        <p:nvPicPr>
          <p:cNvPr id="12" name="Afbeelding 11"/>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644828" y="2442260"/>
            <a:ext cx="1886489" cy="1886489"/>
          </a:xfrm>
          <a:prstGeom prst="rect">
            <a:avLst/>
          </a:prstGeom>
          <a:effectLst>
            <a:outerShdw sx="115000" sy="115000" algn="ctr" rotWithShape="0">
              <a:srgbClr val="FF0000"/>
            </a:outerShdw>
          </a:effectLst>
        </p:spPr>
      </p:pic>
    </p:spTree>
    <p:extLst>
      <p:ext uri="{BB962C8B-B14F-4D97-AF65-F5344CB8AC3E}">
        <p14:creationId xmlns:p14="http://schemas.microsoft.com/office/powerpoint/2010/main" val="12844627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Einde</a:t>
            </a:r>
            <a:endParaRPr lang="nl-NL" dirty="0"/>
          </a:p>
        </p:txBody>
      </p:sp>
      <p:sp>
        <p:nvSpPr>
          <p:cNvPr id="3" name="Tijdelijke aanduiding voor inhoud 2"/>
          <p:cNvSpPr>
            <a:spLocks noGrp="1"/>
          </p:cNvSpPr>
          <p:nvPr>
            <p:ph idx="1"/>
          </p:nvPr>
        </p:nvSpPr>
        <p:spPr/>
        <p:txBody>
          <a:bodyPr/>
          <a:lstStyle/>
          <a:p>
            <a:endParaRPr lang="nl-NL"/>
          </a:p>
        </p:txBody>
      </p:sp>
    </p:spTree>
    <p:extLst>
      <p:ext uri="{BB962C8B-B14F-4D97-AF65-F5344CB8AC3E}">
        <p14:creationId xmlns:p14="http://schemas.microsoft.com/office/powerpoint/2010/main" val="1127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548680"/>
            <a:ext cx="8229600" cy="1143000"/>
          </a:xfrm>
        </p:spPr>
        <p:txBody>
          <a:bodyPr>
            <a:normAutofit fontScale="90000"/>
          </a:bodyPr>
          <a:lstStyle/>
          <a:p>
            <a:r>
              <a:rPr lang="nl-NL" dirty="0" smtClean="0"/>
              <a:t>Behoefte</a:t>
            </a:r>
            <a:br>
              <a:rPr lang="nl-NL" dirty="0" smtClean="0"/>
            </a:br>
            <a:r>
              <a:rPr lang="nl-NL" dirty="0"/>
              <a:t/>
            </a:r>
            <a:br>
              <a:rPr lang="nl-NL" dirty="0"/>
            </a:br>
            <a:endParaRPr lang="nl-NL" dirty="0"/>
          </a:p>
        </p:txBody>
      </p:sp>
      <p:sp>
        <p:nvSpPr>
          <p:cNvPr id="4" name="Tijdelijke aanduiding voor inhoud 3"/>
          <p:cNvSpPr>
            <a:spLocks noGrp="1"/>
          </p:cNvSpPr>
          <p:nvPr>
            <p:ph idx="1"/>
          </p:nvPr>
        </p:nvSpPr>
        <p:spPr>
          <a:xfrm>
            <a:off x="476110" y="1484784"/>
            <a:ext cx="6347714" cy="3880773"/>
          </a:xfrm>
        </p:spPr>
        <p:txBody>
          <a:bodyPr>
            <a:normAutofit/>
          </a:bodyPr>
          <a:lstStyle/>
          <a:p>
            <a:r>
              <a:rPr lang="nl-NL" sz="2200" dirty="0" smtClean="0">
                <a:solidFill>
                  <a:srgbClr val="002060"/>
                </a:solidFill>
              </a:rPr>
              <a:t>Seksualiteit is een normaal en belangrijk element van het menselijk leven. </a:t>
            </a:r>
            <a:endParaRPr lang="nl-NL" sz="2200" dirty="0">
              <a:solidFill>
                <a:srgbClr val="002060"/>
              </a:solidFill>
            </a:endParaRPr>
          </a:p>
        </p:txBody>
      </p:sp>
      <p:pic>
        <p:nvPicPr>
          <p:cNvPr id="6" name="Picture 2" descr="http://upload.wikimedia.org/wikipedia/commons/d/d2/Piramide_van_Maslow.png"/>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76110" y="2413229"/>
            <a:ext cx="7672400" cy="38884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59338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Seksualiteit en verstandelijk beperkt ?</a:t>
            </a:r>
            <a:endParaRPr lang="nl-NL" dirty="0"/>
          </a:p>
        </p:txBody>
      </p:sp>
      <p:sp>
        <p:nvSpPr>
          <p:cNvPr id="3" name="Tijdelijke aanduiding voor inhoud 2"/>
          <p:cNvSpPr>
            <a:spLocks noGrp="1"/>
          </p:cNvSpPr>
          <p:nvPr>
            <p:ph idx="1"/>
          </p:nvPr>
        </p:nvSpPr>
        <p:spPr/>
        <p:txBody>
          <a:bodyPr>
            <a:normAutofit fontScale="92500"/>
          </a:bodyPr>
          <a:lstStyle/>
          <a:p>
            <a:r>
              <a:rPr lang="nl-NL" sz="2200" dirty="0" smtClean="0">
                <a:solidFill>
                  <a:srgbClr val="002060"/>
                </a:solidFill>
              </a:rPr>
              <a:t>Gekoppeld aan de ontwikkelingsleeftijd en biologische leeftijd.</a:t>
            </a:r>
          </a:p>
          <a:p>
            <a:r>
              <a:rPr lang="nl-NL" sz="2200" dirty="0" smtClean="0">
                <a:solidFill>
                  <a:srgbClr val="002060"/>
                </a:solidFill>
              </a:rPr>
              <a:t>Vaak in disharmonie</a:t>
            </a:r>
          </a:p>
          <a:p>
            <a:pPr marL="0" indent="0">
              <a:buNone/>
            </a:pPr>
            <a:endParaRPr lang="nl-NL" dirty="0" smtClean="0"/>
          </a:p>
          <a:p>
            <a:pPr marL="0" indent="0">
              <a:buNone/>
            </a:pPr>
            <a:r>
              <a:rPr lang="nl-NL" sz="2400" dirty="0" smtClean="0">
                <a:solidFill>
                  <a:srgbClr val="002060"/>
                </a:solidFill>
              </a:rPr>
              <a:t>Kijk naar de onderstaande link,</a:t>
            </a:r>
          </a:p>
          <a:p>
            <a:pPr marL="0" indent="0">
              <a:buNone/>
            </a:pPr>
            <a:r>
              <a:rPr lang="nl-NL" sz="2400" dirty="0" smtClean="0">
                <a:solidFill>
                  <a:srgbClr val="002060"/>
                </a:solidFill>
              </a:rPr>
              <a:t>Hierin zie je 4 mensen met een verstandelijke beperking praten over seks. </a:t>
            </a:r>
            <a:endParaRPr lang="nl-NL" sz="2400" dirty="0" smtClean="0">
              <a:solidFill>
                <a:srgbClr val="002060"/>
              </a:solidFill>
            </a:endParaRPr>
          </a:p>
          <a:p>
            <a:pPr marL="0" indent="0">
              <a:buNone/>
            </a:pPr>
            <a:endParaRPr lang="nl-NL" sz="2200" dirty="0">
              <a:solidFill>
                <a:srgbClr val="002060"/>
              </a:solidFill>
            </a:endParaRPr>
          </a:p>
          <a:p>
            <a:pPr marL="0" indent="0">
              <a:buNone/>
            </a:pPr>
            <a:r>
              <a:rPr lang="nl-NL" sz="2200" dirty="0">
                <a:solidFill>
                  <a:srgbClr val="002060"/>
                </a:solidFill>
                <a:hlinkClick r:id="rId3"/>
              </a:rPr>
              <a:t>https://www.youtube.com/watch?v=-</a:t>
            </a:r>
            <a:r>
              <a:rPr lang="nl-NL" sz="2200" dirty="0" smtClean="0">
                <a:solidFill>
                  <a:srgbClr val="002060"/>
                </a:solidFill>
                <a:hlinkClick r:id="rId3"/>
              </a:rPr>
              <a:t>9BVm8g0Zes</a:t>
            </a:r>
            <a:endParaRPr lang="nl-NL" sz="2200" dirty="0" smtClean="0">
              <a:solidFill>
                <a:srgbClr val="002060"/>
              </a:solidFill>
            </a:endParaRPr>
          </a:p>
          <a:p>
            <a:pPr marL="0" indent="0">
              <a:buNone/>
            </a:pPr>
            <a:endParaRPr lang="nl-NL" sz="2200" dirty="0">
              <a:solidFill>
                <a:srgbClr val="002060"/>
              </a:solidFill>
            </a:endParaRPr>
          </a:p>
        </p:txBody>
      </p:sp>
    </p:spTree>
    <p:extLst>
      <p:ext uri="{BB962C8B-B14F-4D97-AF65-F5344CB8AC3E}">
        <p14:creationId xmlns:p14="http://schemas.microsoft.com/office/powerpoint/2010/main" val="13938670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3500" b="1" dirty="0" smtClean="0"/>
              <a:t>Seksualiteit is een complex onderwerp. </a:t>
            </a:r>
            <a:endParaRPr lang="nl-NL" sz="3500" b="1" dirty="0"/>
          </a:p>
        </p:txBody>
      </p:sp>
      <p:sp>
        <p:nvSpPr>
          <p:cNvPr id="3" name="Tijdelijke aanduiding voor inhoud 2"/>
          <p:cNvSpPr>
            <a:spLocks noGrp="1"/>
          </p:cNvSpPr>
          <p:nvPr>
            <p:ph idx="1"/>
          </p:nvPr>
        </p:nvSpPr>
        <p:spPr/>
        <p:txBody>
          <a:bodyPr>
            <a:normAutofit/>
          </a:bodyPr>
          <a:lstStyle/>
          <a:p>
            <a:r>
              <a:rPr lang="nl-NL" sz="2200" dirty="0" smtClean="0">
                <a:solidFill>
                  <a:srgbClr val="002060"/>
                </a:solidFill>
              </a:rPr>
              <a:t>Verschillende aspecten </a:t>
            </a:r>
          </a:p>
          <a:p>
            <a:r>
              <a:rPr lang="nl-NL" sz="2200" dirty="0" smtClean="0">
                <a:solidFill>
                  <a:srgbClr val="002060"/>
                </a:solidFill>
              </a:rPr>
              <a:t>Meer dan </a:t>
            </a:r>
            <a:r>
              <a:rPr lang="nl-NL" sz="2200" dirty="0">
                <a:solidFill>
                  <a:srgbClr val="002060"/>
                </a:solidFill>
              </a:rPr>
              <a:t>alleen seksuele handelingen. </a:t>
            </a:r>
            <a:endParaRPr lang="nl-NL" sz="2200" dirty="0" smtClean="0">
              <a:solidFill>
                <a:srgbClr val="002060"/>
              </a:solidFill>
            </a:endParaRPr>
          </a:p>
          <a:p>
            <a:r>
              <a:rPr lang="nl-NL" sz="2200" dirty="0">
                <a:solidFill>
                  <a:srgbClr val="002060"/>
                </a:solidFill>
              </a:rPr>
              <a:t>V</a:t>
            </a:r>
            <a:r>
              <a:rPr lang="nl-NL" sz="2200" dirty="0" smtClean="0">
                <a:solidFill>
                  <a:srgbClr val="002060"/>
                </a:solidFill>
              </a:rPr>
              <a:t>erschillend </a:t>
            </a:r>
            <a:r>
              <a:rPr lang="nl-NL" sz="2200" dirty="0">
                <a:solidFill>
                  <a:srgbClr val="002060"/>
                </a:solidFill>
              </a:rPr>
              <a:t>denken over de betekenis van seks en seksuele handelingen. </a:t>
            </a:r>
            <a:endParaRPr lang="nl-NL" sz="2200" dirty="0" smtClean="0">
              <a:solidFill>
                <a:srgbClr val="002060"/>
              </a:solidFill>
            </a:endParaRPr>
          </a:p>
          <a:p>
            <a:pPr marL="0" indent="0">
              <a:buNone/>
            </a:pPr>
            <a:endParaRPr lang="nl-NL" dirty="0"/>
          </a:p>
        </p:txBody>
      </p:sp>
    </p:spTree>
    <p:extLst>
      <p:ext uri="{BB962C8B-B14F-4D97-AF65-F5344CB8AC3E}">
        <p14:creationId xmlns:p14="http://schemas.microsoft.com/office/powerpoint/2010/main" val="35837544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smtClean="0"/>
              <a:t>Seksualiteit is individueel</a:t>
            </a:r>
            <a:endParaRPr lang="nl-NL" b="1" dirty="0"/>
          </a:p>
        </p:txBody>
      </p:sp>
      <p:sp>
        <p:nvSpPr>
          <p:cNvPr id="3" name="Tijdelijke aanduiding voor inhoud 2"/>
          <p:cNvSpPr>
            <a:spLocks noGrp="1"/>
          </p:cNvSpPr>
          <p:nvPr>
            <p:ph idx="1"/>
          </p:nvPr>
        </p:nvSpPr>
        <p:spPr/>
        <p:txBody>
          <a:bodyPr>
            <a:normAutofit/>
          </a:bodyPr>
          <a:lstStyle/>
          <a:p>
            <a:r>
              <a:rPr lang="nl-NL" sz="2200" dirty="0">
                <a:solidFill>
                  <a:srgbClr val="002060"/>
                </a:solidFill>
              </a:rPr>
              <a:t>Seksualiteit vormt ook een aspect van je identiteit. </a:t>
            </a:r>
          </a:p>
          <a:p>
            <a:r>
              <a:rPr lang="nl-NL" sz="2200" dirty="0" smtClean="0">
                <a:solidFill>
                  <a:srgbClr val="002060"/>
                </a:solidFill>
              </a:rPr>
              <a:t>Waarden en normen </a:t>
            </a:r>
          </a:p>
          <a:p>
            <a:r>
              <a:rPr lang="nl-NL" sz="2200" dirty="0">
                <a:solidFill>
                  <a:srgbClr val="002060"/>
                </a:solidFill>
              </a:rPr>
              <a:t>B</a:t>
            </a:r>
            <a:r>
              <a:rPr lang="nl-NL" sz="2200" dirty="0" smtClean="0">
                <a:solidFill>
                  <a:srgbClr val="002060"/>
                </a:solidFill>
              </a:rPr>
              <a:t>ehoeften </a:t>
            </a:r>
            <a:r>
              <a:rPr lang="nl-NL" sz="2200" dirty="0">
                <a:solidFill>
                  <a:srgbClr val="002060"/>
                </a:solidFill>
              </a:rPr>
              <a:t>en voorkeuren</a:t>
            </a:r>
          </a:p>
        </p:txBody>
      </p:sp>
    </p:spTree>
    <p:extLst>
      <p:ext uri="{BB962C8B-B14F-4D97-AF65-F5344CB8AC3E}">
        <p14:creationId xmlns:p14="http://schemas.microsoft.com/office/powerpoint/2010/main" val="30307301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Intimiteit</a:t>
            </a:r>
            <a:endParaRPr lang="nl-NL" dirty="0"/>
          </a:p>
        </p:txBody>
      </p:sp>
      <p:sp>
        <p:nvSpPr>
          <p:cNvPr id="3" name="Tijdelijke aanduiding voor inhoud 2"/>
          <p:cNvSpPr>
            <a:spLocks noGrp="1"/>
          </p:cNvSpPr>
          <p:nvPr>
            <p:ph idx="1"/>
          </p:nvPr>
        </p:nvSpPr>
        <p:spPr/>
        <p:txBody>
          <a:bodyPr>
            <a:normAutofit/>
          </a:bodyPr>
          <a:lstStyle/>
          <a:p>
            <a:r>
              <a:rPr lang="nl-NL" sz="2200" dirty="0" smtClean="0">
                <a:solidFill>
                  <a:srgbClr val="002060"/>
                </a:solidFill>
              </a:rPr>
              <a:t>Intimiteit staat voor vertrouwelijkheid</a:t>
            </a:r>
          </a:p>
          <a:p>
            <a:r>
              <a:rPr lang="nl-NL" sz="2200" dirty="0" smtClean="0">
                <a:solidFill>
                  <a:srgbClr val="002060"/>
                </a:solidFill>
              </a:rPr>
              <a:t>Intimiteit met anderen ( zowel geestelijk als lichamelijk) is belangrijk voor de ontwikkeling en het welbevinden.</a:t>
            </a:r>
          </a:p>
          <a:p>
            <a:r>
              <a:rPr lang="nl-NL" sz="2200" dirty="0" smtClean="0">
                <a:solidFill>
                  <a:srgbClr val="002060"/>
                </a:solidFill>
              </a:rPr>
              <a:t>Intimiteit en seksualiteit vallen niet noodzakelijk samen</a:t>
            </a:r>
            <a:endParaRPr lang="nl-NL" sz="2200" dirty="0">
              <a:solidFill>
                <a:srgbClr val="002060"/>
              </a:solidFill>
            </a:endParaRPr>
          </a:p>
        </p:txBody>
      </p:sp>
    </p:spTree>
    <p:extLst>
      <p:ext uri="{BB962C8B-B14F-4D97-AF65-F5344CB8AC3E}">
        <p14:creationId xmlns:p14="http://schemas.microsoft.com/office/powerpoint/2010/main" val="38655544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Seksuele fases</a:t>
            </a:r>
            <a:endParaRPr lang="nl-NL" dirty="0"/>
          </a:p>
        </p:txBody>
      </p:sp>
      <p:sp>
        <p:nvSpPr>
          <p:cNvPr id="3" name="Tijdelijke aanduiding voor inhoud 2"/>
          <p:cNvSpPr>
            <a:spLocks noGrp="1"/>
          </p:cNvSpPr>
          <p:nvPr>
            <p:ph idx="1"/>
          </p:nvPr>
        </p:nvSpPr>
        <p:spPr/>
        <p:txBody>
          <a:bodyPr/>
          <a:lstStyle/>
          <a:p>
            <a:r>
              <a:rPr lang="nl-NL" sz="2200" dirty="0" smtClean="0">
                <a:solidFill>
                  <a:srgbClr val="002060"/>
                </a:solidFill>
              </a:rPr>
              <a:t>Er zijn 13 seksuele fases</a:t>
            </a:r>
            <a:endParaRPr lang="nl-NL" sz="2200" dirty="0">
              <a:solidFill>
                <a:srgbClr val="002060"/>
              </a:solidFill>
            </a:endParaRPr>
          </a:p>
          <a:p>
            <a:r>
              <a:rPr lang="nl-NL" sz="2200" dirty="0" smtClean="0">
                <a:solidFill>
                  <a:srgbClr val="002060"/>
                </a:solidFill>
              </a:rPr>
              <a:t>Altijd behoefte aan seksualiteit en intimiteit, maar de vorm/inhoud veranderd.</a:t>
            </a:r>
          </a:p>
          <a:p>
            <a:endParaRPr lang="nl-NL" dirty="0"/>
          </a:p>
        </p:txBody>
      </p:sp>
    </p:spTree>
    <p:extLst>
      <p:ext uri="{BB962C8B-B14F-4D97-AF65-F5344CB8AC3E}">
        <p14:creationId xmlns:p14="http://schemas.microsoft.com/office/powerpoint/2010/main" val="36019257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b="1" i="1" dirty="0" smtClean="0"/>
              <a:t>Eerste fase: </a:t>
            </a:r>
            <a:r>
              <a:rPr lang="nl-NL" b="1" dirty="0" smtClean="0"/>
              <a:t>0 TOT 1 ½ JAAR</a:t>
            </a:r>
            <a:r>
              <a:rPr lang="nl-NL" dirty="0" smtClean="0"/>
              <a:t> </a:t>
            </a:r>
            <a:endParaRPr lang="nl-NL" dirty="0"/>
          </a:p>
        </p:txBody>
      </p:sp>
      <p:sp>
        <p:nvSpPr>
          <p:cNvPr id="3" name="Tijdelijke aanduiding voor inhoud 2"/>
          <p:cNvSpPr>
            <a:spLocks noGrp="1"/>
          </p:cNvSpPr>
          <p:nvPr>
            <p:ph idx="1"/>
          </p:nvPr>
        </p:nvSpPr>
        <p:spPr>
          <a:xfrm>
            <a:off x="625375" y="1556792"/>
            <a:ext cx="6347714" cy="3880773"/>
          </a:xfrm>
        </p:spPr>
        <p:txBody>
          <a:bodyPr>
            <a:normAutofit/>
          </a:bodyPr>
          <a:lstStyle/>
          <a:p>
            <a:r>
              <a:rPr lang="nl-NL" sz="2200" dirty="0" smtClean="0">
                <a:solidFill>
                  <a:srgbClr val="002060"/>
                </a:solidFill>
              </a:rPr>
              <a:t>Lichamelijk contact = hulpeloosheid</a:t>
            </a:r>
            <a:r>
              <a:rPr lang="nl-NL" sz="2200" dirty="0">
                <a:solidFill>
                  <a:srgbClr val="002060"/>
                </a:solidFill>
              </a:rPr>
              <a:t>, machteloosheid en afhankelijkheid. </a:t>
            </a:r>
            <a:endParaRPr lang="nl-NL" sz="2200" dirty="0" smtClean="0">
              <a:solidFill>
                <a:srgbClr val="002060"/>
              </a:solidFill>
            </a:endParaRPr>
          </a:p>
          <a:p>
            <a:endParaRPr lang="nl-NL" sz="2200" dirty="0" smtClean="0">
              <a:solidFill>
                <a:srgbClr val="002060"/>
              </a:solidFill>
            </a:endParaRPr>
          </a:p>
          <a:p>
            <a:r>
              <a:rPr lang="nl-NL" sz="2200" dirty="0" smtClean="0">
                <a:solidFill>
                  <a:srgbClr val="002060"/>
                </a:solidFill>
              </a:rPr>
              <a:t>Aanrakingen = </a:t>
            </a:r>
            <a:r>
              <a:rPr lang="nl-NL" sz="2200" i="1" dirty="0" smtClean="0">
                <a:solidFill>
                  <a:srgbClr val="002060"/>
                </a:solidFill>
              </a:rPr>
              <a:t>opheffen </a:t>
            </a:r>
            <a:r>
              <a:rPr lang="nl-NL" sz="2200" i="1" dirty="0">
                <a:solidFill>
                  <a:srgbClr val="002060"/>
                </a:solidFill>
              </a:rPr>
              <a:t>van </a:t>
            </a:r>
            <a:r>
              <a:rPr lang="nl-NL" sz="2200" i="1" dirty="0" smtClean="0">
                <a:solidFill>
                  <a:srgbClr val="002060"/>
                </a:solidFill>
              </a:rPr>
              <a:t>hulpeloosheid</a:t>
            </a:r>
            <a:r>
              <a:rPr lang="nl-NL" sz="2200" dirty="0" smtClean="0">
                <a:solidFill>
                  <a:srgbClr val="002060"/>
                </a:solidFill>
              </a:rPr>
              <a:t>.</a:t>
            </a:r>
          </a:p>
          <a:p>
            <a:pPr marL="0" indent="0">
              <a:buNone/>
            </a:pPr>
            <a:r>
              <a:rPr lang="nl-NL" sz="2200" dirty="0" smtClean="0">
                <a:solidFill>
                  <a:srgbClr val="002060"/>
                </a:solidFill>
              </a:rPr>
              <a:t> </a:t>
            </a:r>
          </a:p>
          <a:p>
            <a:r>
              <a:rPr lang="nl-NL" sz="2200" dirty="0" smtClean="0">
                <a:solidFill>
                  <a:srgbClr val="002060"/>
                </a:solidFill>
              </a:rPr>
              <a:t>De </a:t>
            </a:r>
            <a:r>
              <a:rPr lang="nl-NL" sz="2200" dirty="0">
                <a:solidFill>
                  <a:srgbClr val="002060"/>
                </a:solidFill>
              </a:rPr>
              <a:t>verantwoordelijkheid </a:t>
            </a:r>
            <a:r>
              <a:rPr lang="nl-NL" sz="2200" dirty="0" smtClean="0">
                <a:solidFill>
                  <a:srgbClr val="002060"/>
                </a:solidFill>
              </a:rPr>
              <a:t>ligt </a:t>
            </a:r>
            <a:r>
              <a:rPr lang="nl-NL" sz="2200" dirty="0">
                <a:solidFill>
                  <a:srgbClr val="002060"/>
                </a:solidFill>
              </a:rPr>
              <a:t>bij de </a:t>
            </a:r>
            <a:r>
              <a:rPr lang="nl-NL" sz="2200" dirty="0" smtClean="0">
                <a:solidFill>
                  <a:srgbClr val="002060"/>
                </a:solidFill>
              </a:rPr>
              <a:t>ander.</a:t>
            </a:r>
          </a:p>
          <a:p>
            <a:pPr marL="0" indent="0">
              <a:buNone/>
            </a:pPr>
            <a:endParaRPr lang="nl-NL" sz="2200" dirty="0" smtClean="0">
              <a:solidFill>
                <a:srgbClr val="002060"/>
              </a:solidFill>
            </a:endParaRPr>
          </a:p>
          <a:p>
            <a:r>
              <a:rPr lang="nl-NL" sz="2200" dirty="0" smtClean="0">
                <a:solidFill>
                  <a:srgbClr val="002060"/>
                </a:solidFill>
              </a:rPr>
              <a:t>Het </a:t>
            </a:r>
            <a:r>
              <a:rPr lang="nl-NL" sz="2200" dirty="0">
                <a:solidFill>
                  <a:srgbClr val="002060"/>
                </a:solidFill>
              </a:rPr>
              <a:t>lichamelijk contact is weinig </a:t>
            </a:r>
            <a:r>
              <a:rPr lang="nl-NL" sz="2200" dirty="0" err="1" smtClean="0">
                <a:solidFill>
                  <a:srgbClr val="002060"/>
                </a:solidFill>
              </a:rPr>
              <a:t>interactioneel</a:t>
            </a:r>
            <a:r>
              <a:rPr lang="nl-NL" sz="2200" dirty="0" smtClean="0">
                <a:solidFill>
                  <a:srgbClr val="002060"/>
                </a:solidFill>
              </a:rPr>
              <a:t>. </a:t>
            </a:r>
            <a:endParaRPr lang="nl-NL" sz="2200" dirty="0">
              <a:solidFill>
                <a:srgbClr val="002060"/>
              </a:solidFill>
            </a:endParaRPr>
          </a:p>
        </p:txBody>
      </p:sp>
    </p:spTree>
    <p:extLst>
      <p:ext uri="{BB962C8B-B14F-4D97-AF65-F5344CB8AC3E}">
        <p14:creationId xmlns:p14="http://schemas.microsoft.com/office/powerpoint/2010/main" val="4219333985"/>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513</TotalTime>
  <Words>2969</Words>
  <Application>Microsoft Office PowerPoint</Application>
  <PresentationFormat>Diavoorstelling (4:3)</PresentationFormat>
  <Paragraphs>293</Paragraphs>
  <Slides>25</Slides>
  <Notes>19</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25</vt:i4>
      </vt:variant>
    </vt:vector>
  </HeadingPairs>
  <TitlesOfParts>
    <vt:vector size="30" baseType="lpstr">
      <vt:lpstr>Arial</vt:lpstr>
      <vt:lpstr>Calibri</vt:lpstr>
      <vt:lpstr>Trebuchet MS</vt:lpstr>
      <vt:lpstr>Wingdings 3</vt:lpstr>
      <vt:lpstr>Facet</vt:lpstr>
      <vt:lpstr>PowerPoint-presentatie</vt:lpstr>
      <vt:lpstr>Inhoud</vt:lpstr>
      <vt:lpstr>Behoefte  </vt:lpstr>
      <vt:lpstr>Seksualiteit en verstandelijk beperkt ?</vt:lpstr>
      <vt:lpstr>Seksualiteit is een complex onderwerp. </vt:lpstr>
      <vt:lpstr>Seksualiteit is individueel</vt:lpstr>
      <vt:lpstr>Intimiteit</vt:lpstr>
      <vt:lpstr>Seksuele fases</vt:lpstr>
      <vt:lpstr>Eerste fase: 0 TOT 1 ½ JAAR </vt:lpstr>
      <vt:lpstr>Tweede fase: 1 ½ TOT 2 ½ JAAR</vt:lpstr>
      <vt:lpstr>Derde fase: 2 ½ TOT 4 JAAR. </vt:lpstr>
      <vt:lpstr>Vierde fase: 4 TOT 8 JAAR</vt:lpstr>
      <vt:lpstr>Vijfde fase: 8 TOT 11 /13</vt:lpstr>
      <vt:lpstr>Zesde fase: 11 tot 14 (VROUWELIJK) /13 tot 16 (MANNELIJK) JAAR.</vt:lpstr>
      <vt:lpstr>Zevende fase: 14 (VROUWELIJK) / 16 (MANNELIJK) TOT 18 JAAR. </vt:lpstr>
      <vt:lpstr>Achtste fase: 18 TOT 25 JAAR.  </vt:lpstr>
      <vt:lpstr>Negende fase: 25 TOT 35 JAAR.  </vt:lpstr>
      <vt:lpstr>Tiende fase: 35 TOT 45 JAAR</vt:lpstr>
      <vt:lpstr>Elfde fase: 45 TOT 65 JAAR.  </vt:lpstr>
      <vt:lpstr>Twaalfde fase en dertiende fase:  65 jr TOT DE DOOD. </vt:lpstr>
      <vt:lpstr>Moeilijk gesprekonderwerp?</vt:lpstr>
      <vt:lpstr>Verzorgende interventies</vt:lpstr>
      <vt:lpstr>Communicatie</vt:lpstr>
      <vt:lpstr>PowerPoint-presentatie</vt:lpstr>
      <vt:lpstr>Einde</vt:lpstr>
    </vt:vector>
  </TitlesOfParts>
  <Company>Summa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Seksualiteit &amp; intimiteit.</dc:title>
  <dc:creator>Bolte, Nikkie</dc:creator>
  <cp:lastModifiedBy>Kievit, Eline</cp:lastModifiedBy>
  <cp:revision>42</cp:revision>
  <cp:lastPrinted>2013-12-18T09:34:16Z</cp:lastPrinted>
  <dcterms:created xsi:type="dcterms:W3CDTF">2013-12-17T14:56:02Z</dcterms:created>
  <dcterms:modified xsi:type="dcterms:W3CDTF">2020-05-19T10:16:19Z</dcterms:modified>
</cp:coreProperties>
</file>